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1"/>
    <p:sldMasterId id="2147483782" r:id="rId2"/>
  </p:sldMasterIdLst>
  <p:notesMasterIdLst>
    <p:notesMasterId r:id="rId28"/>
  </p:notesMasterIdLst>
  <p:handoutMasterIdLst>
    <p:handoutMasterId r:id="rId29"/>
  </p:handoutMasterIdLst>
  <p:sldIdLst>
    <p:sldId id="447" r:id="rId3"/>
    <p:sldId id="344" r:id="rId4"/>
    <p:sldId id="450" r:id="rId5"/>
    <p:sldId id="696" r:id="rId6"/>
    <p:sldId id="466" r:id="rId7"/>
    <p:sldId id="469" r:id="rId8"/>
    <p:sldId id="364" r:id="rId9"/>
    <p:sldId id="451" r:id="rId10"/>
    <p:sldId id="453" r:id="rId11"/>
    <p:sldId id="454" r:id="rId12"/>
    <p:sldId id="698" r:id="rId13"/>
    <p:sldId id="699" r:id="rId14"/>
    <p:sldId id="467" r:id="rId15"/>
    <p:sldId id="468" r:id="rId16"/>
    <p:sldId id="455" r:id="rId17"/>
    <p:sldId id="456" r:id="rId18"/>
    <p:sldId id="457" r:id="rId19"/>
    <p:sldId id="430" r:id="rId20"/>
    <p:sldId id="452" r:id="rId21"/>
    <p:sldId id="459" r:id="rId22"/>
    <p:sldId id="461" r:id="rId23"/>
    <p:sldId id="465" r:id="rId24"/>
    <p:sldId id="413" r:id="rId25"/>
    <p:sldId id="265" r:id="rId26"/>
    <p:sldId id="435" r:id="rId27"/>
  </p:sldIdLst>
  <p:sldSz cx="12195175" cy="6858000"/>
  <p:notesSz cx="6858000" cy="9144000"/>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1"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0195A"/>
    <a:srgbClr val="FF0000"/>
    <a:srgbClr val="0F46A7"/>
    <a:srgbClr val="970A82"/>
    <a:srgbClr val="FF3399"/>
    <a:srgbClr val="FFFFFF"/>
    <a:srgbClr val="FEE3A1"/>
    <a:srgbClr val="FFF1D0"/>
    <a:srgbClr val="FFF8E7"/>
    <a:srgbClr val="FECE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3" autoAdjust="0"/>
    <p:restoredTop sz="85850" autoAdjust="0"/>
  </p:normalViewPr>
  <p:slideViewPr>
    <p:cSldViewPr snapToGrid="0" showGuides="1">
      <p:cViewPr varScale="1">
        <p:scale>
          <a:sx n="109" d="100"/>
          <a:sy n="109" d="100"/>
        </p:scale>
        <p:origin x="720" y="184"/>
      </p:cViewPr>
      <p:guideLst>
        <p:guide pos="3841"/>
        <p:guide orient="horz" pos="2160"/>
      </p:guideLst>
    </p:cSldViewPr>
  </p:slideViewPr>
  <p:outlineViewPr>
    <p:cViewPr>
      <p:scale>
        <a:sx n="33" d="100"/>
        <a:sy n="33" d="100"/>
      </p:scale>
      <p:origin x="0" y="-8357"/>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92" d="100"/>
          <a:sy n="92" d="100"/>
        </p:scale>
        <p:origin x="404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pPr algn="ctr"/>
              <a:t>‹#›</a:t>
            </a:fld>
            <a:endParaRPr lang="de-DE" sz="1000" dirty="0"/>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a:lvl1pPr>
          </a:lstStyle>
          <a:p>
            <a:fld id="{7D8C2C35-2B8A-446E-BEC0-FD36716C29AC}" type="slidenum">
              <a:rPr lang="de-DE" smtClean="0"/>
              <a:pPr/>
              <a:t>‹#›</a:t>
            </a:fld>
            <a:endParaRPr lang="de-DE" dirty="0"/>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180000" indent="-180000" algn="l" defTabSz="1088776" rtl="0" eaLnBrk="1" latinLnBrk="0" hangingPunct="1">
      <a:buClr>
        <a:schemeClr val="accent1"/>
      </a:buClr>
      <a:buSzPct val="100000"/>
      <a:buFont typeface="Wingdings" pitchFamily="2" charset="2"/>
      <a:buChar char=""/>
      <a:defRPr sz="1400" kern="1200">
        <a:solidFill>
          <a:schemeClr val="tx1"/>
        </a:solidFill>
        <a:latin typeface="+mn-lt"/>
        <a:ea typeface="+mn-ea"/>
        <a:cs typeface="+mn-cs"/>
      </a:defRPr>
    </a:lvl2pPr>
    <a:lvl3pPr marL="360000" indent="-180000" algn="l" defTabSz="1088776" rtl="0" eaLnBrk="1" latinLnBrk="0" hangingPunct="1">
      <a:buClr>
        <a:schemeClr val="accent2"/>
      </a:buClr>
      <a:buSzPct val="80000"/>
      <a:buFont typeface="Symbol" pitchFamily="18" charset="2"/>
      <a:buChar char="-"/>
      <a:defRPr sz="1200" kern="1200">
        <a:solidFill>
          <a:schemeClr val="tx1"/>
        </a:solidFill>
        <a:latin typeface="+mn-lt"/>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1</a:t>
            </a:fld>
            <a:endParaRPr lang="de-DE" dirty="0"/>
          </a:p>
        </p:txBody>
      </p:sp>
    </p:spTree>
    <p:extLst>
      <p:ext uri="{BB962C8B-B14F-4D97-AF65-F5344CB8AC3E}">
        <p14:creationId xmlns:p14="http://schemas.microsoft.com/office/powerpoint/2010/main" val="2461065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de-DE" smtClean="0"/>
              <a:pPr/>
              <a:t>2</a:t>
            </a:fld>
            <a:endParaRPr lang="de-DE" dirty="0"/>
          </a:p>
        </p:txBody>
      </p:sp>
      <p:sp>
        <p:nvSpPr>
          <p:cNvPr id="9" name="Slide Image Placeholder 8"/>
          <p:cNvSpPr>
            <a:spLocks noGrp="1" noRot="1" noChangeAspect="1"/>
          </p:cNvSpPr>
          <p:nvPr>
            <p:ph type="sldImg"/>
          </p:nvPr>
        </p:nvSpPr>
        <p:spPr>
          <a:xfrm>
            <a:off x="547688" y="612775"/>
            <a:ext cx="5762625" cy="3241675"/>
          </a:xfrm>
        </p:spPr>
      </p:sp>
      <p:sp>
        <p:nvSpPr>
          <p:cNvPr id="10" name="Notes Placeholder 9"/>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979621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We came from a DS group with all these amazing people, We have 12 data scientists working with 5 engineers to develop ML solutions for two main Concur offerings, </a:t>
            </a:r>
            <a:r>
              <a:rPr lang="en-US" err="1">
                <a:cs typeface="Calibri"/>
              </a:rPr>
              <a:t>ExpenseIt</a:t>
            </a:r>
            <a:r>
              <a:rPr lang="en-US">
                <a:cs typeface="Calibri"/>
              </a:rPr>
              <a:t> and Verify.</a:t>
            </a:r>
          </a:p>
          <a:p>
            <a:endParaRPr lang="en-US">
              <a:cs typeface="Calibri"/>
            </a:endParaRPr>
          </a:p>
          <a:p>
            <a:r>
              <a:rPr lang="en-US">
                <a:cs typeface="Calibri"/>
              </a:rPr>
              <a:t>You will hear more about these two products and the ML models behind them in a bit.</a:t>
            </a:r>
          </a:p>
        </p:txBody>
      </p:sp>
      <p:sp>
        <p:nvSpPr>
          <p:cNvPr id="4" name="Slide Number Placeholder 3"/>
          <p:cNvSpPr>
            <a:spLocks noGrp="1"/>
          </p:cNvSpPr>
          <p:nvPr>
            <p:ph type="sldNum" sz="quarter" idx="5"/>
          </p:nvPr>
        </p:nvSpPr>
        <p:spPr/>
        <p:txBody>
          <a:bodyPr/>
          <a:lstStyle/>
          <a:p>
            <a:fld id="{34DF14CE-64EA-4FF7-818A-C954AC53B1AF}" type="slidenum">
              <a:rPr lang="en-US"/>
              <a:t>4</a:t>
            </a:fld>
            <a:endParaRPr lang="en-US"/>
          </a:p>
        </p:txBody>
      </p:sp>
    </p:spTree>
    <p:extLst>
      <p:ext uri="{BB962C8B-B14F-4D97-AF65-F5344CB8AC3E}">
        <p14:creationId xmlns:p14="http://schemas.microsoft.com/office/powerpoint/2010/main" val="264357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enrichment refers to </a:t>
            </a:r>
            <a:r>
              <a:rPr lang="en-US" b="1" dirty="0"/>
              <a:t>the process of appending or otherwise enhancing collected data with relevant context obtained from additional sources</a:t>
            </a:r>
            <a:endParaRPr lang="en-US" dirty="0"/>
          </a:p>
        </p:txBody>
      </p:sp>
      <p:sp>
        <p:nvSpPr>
          <p:cNvPr id="4" name="Slide Number Placeholder 3"/>
          <p:cNvSpPr>
            <a:spLocks noGrp="1"/>
          </p:cNvSpPr>
          <p:nvPr>
            <p:ph type="sldNum" sz="quarter" idx="5"/>
          </p:nvPr>
        </p:nvSpPr>
        <p:spPr/>
        <p:txBody>
          <a:bodyPr/>
          <a:lstStyle/>
          <a:p>
            <a:fld id="{7D8C2C35-2B8A-446E-BEC0-FD36716C29AC}" type="slidenum">
              <a:rPr lang="de-DE" smtClean="0"/>
              <a:pPr/>
              <a:t>7</a:t>
            </a:fld>
            <a:endParaRPr lang="de-DE" dirty="0"/>
          </a:p>
        </p:txBody>
      </p:sp>
    </p:spTree>
    <p:extLst>
      <p:ext uri="{BB962C8B-B14F-4D97-AF65-F5344CB8AC3E}">
        <p14:creationId xmlns:p14="http://schemas.microsoft.com/office/powerpoint/2010/main" val="4177255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8C2C35-2B8A-446E-BEC0-FD36716C29AC}" type="slidenum">
              <a:rPr lang="de-DE" smtClean="0"/>
              <a:pPr/>
              <a:t>9</a:t>
            </a:fld>
            <a:endParaRPr lang="de-DE" dirty="0"/>
          </a:p>
        </p:txBody>
      </p:sp>
    </p:spTree>
    <p:extLst>
      <p:ext uri="{BB962C8B-B14F-4D97-AF65-F5344CB8AC3E}">
        <p14:creationId xmlns:p14="http://schemas.microsoft.com/office/powerpoint/2010/main" val="3401499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Jesper covered, you have a model that is trained on many known data and then used to make inference / predictions on new data</a:t>
            </a:r>
          </a:p>
        </p:txBody>
      </p:sp>
      <p:sp>
        <p:nvSpPr>
          <p:cNvPr id="4" name="Slide Number Placeholder 3"/>
          <p:cNvSpPr>
            <a:spLocks noGrp="1"/>
          </p:cNvSpPr>
          <p:nvPr>
            <p:ph type="sldNum" sz="quarter" idx="5"/>
          </p:nvPr>
        </p:nvSpPr>
        <p:spPr/>
        <p:txBody>
          <a:bodyPr/>
          <a:lstStyle/>
          <a:p>
            <a:fld id="{7D8C2C35-2B8A-446E-BEC0-FD36716C29AC}" type="slidenum">
              <a:rPr lang="de-DE" smtClean="0"/>
              <a:pPr/>
              <a:t>10</a:t>
            </a:fld>
            <a:endParaRPr lang="de-DE" dirty="0"/>
          </a:p>
        </p:txBody>
      </p:sp>
    </p:spTree>
    <p:extLst>
      <p:ext uri="{BB962C8B-B14F-4D97-AF65-F5344CB8AC3E}">
        <p14:creationId xmlns:p14="http://schemas.microsoft.com/office/powerpoint/2010/main" val="1350741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lang="en-US" b="1" dirty="0"/>
              <a:t>initial layer detects simple patterns like edges and gradients while higher layers detect more abstract features (</a:t>
            </a:r>
            <a:r>
              <a:rPr lang="en-US" b="1" dirty="0" err="1"/>
              <a:t>Yosinski</a:t>
            </a:r>
            <a:r>
              <a:rPr lang="en-US" b="1" dirty="0"/>
              <a:t> et al. 2015)</a:t>
            </a:r>
          </a:p>
          <a:p>
            <a:endParaRPr lang="en-US" dirty="0"/>
          </a:p>
        </p:txBody>
      </p:sp>
      <p:sp>
        <p:nvSpPr>
          <p:cNvPr id="4" name="Slide Number Placeholder 3"/>
          <p:cNvSpPr>
            <a:spLocks noGrp="1"/>
          </p:cNvSpPr>
          <p:nvPr>
            <p:ph type="sldNum" sz="quarter" idx="5"/>
          </p:nvPr>
        </p:nvSpPr>
        <p:spPr/>
        <p:txBody>
          <a:bodyPr/>
          <a:lstStyle/>
          <a:p>
            <a:fld id="{7D8C2C35-2B8A-446E-BEC0-FD36716C29AC}" type="slidenum">
              <a:rPr lang="de-DE" smtClean="0"/>
              <a:pPr/>
              <a:t>11</a:t>
            </a:fld>
            <a:endParaRPr lang="de-DE" dirty="0"/>
          </a:p>
        </p:txBody>
      </p:sp>
    </p:spTree>
    <p:extLst>
      <p:ext uri="{BB962C8B-B14F-4D97-AF65-F5344CB8AC3E}">
        <p14:creationId xmlns:p14="http://schemas.microsoft.com/office/powerpoint/2010/main" val="4086685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Silhouette Score and Silhouette Plot are used to measure the separation distance between clusters. It displays a measure of how close each point in a cluster is to points in the </a:t>
            </a:r>
            <a:r>
              <a:rPr lang="en-US" dirty="0" err="1"/>
              <a:t>neighbouring</a:t>
            </a:r>
            <a:r>
              <a:rPr lang="en-US" dirty="0"/>
              <a:t> clusters. </a:t>
            </a:r>
          </a:p>
        </p:txBody>
      </p:sp>
      <p:sp>
        <p:nvSpPr>
          <p:cNvPr id="4" name="Slide Number Placeholder 3"/>
          <p:cNvSpPr>
            <a:spLocks noGrp="1"/>
          </p:cNvSpPr>
          <p:nvPr>
            <p:ph type="sldNum" sz="quarter" idx="5"/>
          </p:nvPr>
        </p:nvSpPr>
        <p:spPr/>
        <p:txBody>
          <a:bodyPr/>
          <a:lstStyle/>
          <a:p>
            <a:fld id="{7D8C2C35-2B8A-446E-BEC0-FD36716C29AC}" type="slidenum">
              <a:rPr lang="de-DE" smtClean="0"/>
              <a:pPr/>
              <a:t>13</a:t>
            </a:fld>
            <a:endParaRPr lang="de-DE" dirty="0"/>
          </a:p>
        </p:txBody>
      </p:sp>
    </p:spTree>
    <p:extLst>
      <p:ext uri="{BB962C8B-B14F-4D97-AF65-F5344CB8AC3E}">
        <p14:creationId xmlns:p14="http://schemas.microsoft.com/office/powerpoint/2010/main" val="39688863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de-DE" smtClean="0"/>
              <a:pPr/>
              <a:t>24</a:t>
            </a:fld>
            <a:endParaRPr lang="de-DE" dirty="0"/>
          </a:p>
        </p:txBody>
      </p:sp>
      <p:sp>
        <p:nvSpPr>
          <p:cNvPr id="6" name="Slide Image Placeholder 5"/>
          <p:cNvSpPr>
            <a:spLocks noGrp="1" noRot="1" noChangeAspect="1"/>
          </p:cNvSpPr>
          <p:nvPr>
            <p:ph type="sldImg"/>
          </p:nvPr>
        </p:nvSpPr>
        <p:spPr>
          <a:xfrm>
            <a:off x="547688" y="612775"/>
            <a:ext cx="5762625" cy="3241675"/>
          </a:xfrm>
        </p:spPr>
      </p:sp>
      <p:sp>
        <p:nvSpPr>
          <p:cNvPr id="7" name="Notes Placeholder 6"/>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5442643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sap.com/copyright" TargetMode="External"/><Relationship Id="rId7" Type="http://schemas.openxmlformats.org/officeDocument/2006/relationships/hyperlink" Target="https://www.youtube.com/user/SAP" TargetMode="External"/><Relationship Id="rId12"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4.png"/><Relationship Id="rId4" Type="http://schemas.openxmlformats.org/officeDocument/2006/relationships/hyperlink" Target="https://www.sap.com/registration/contact.html" TargetMode="External"/><Relationship Id="rId9" Type="http://schemas.openxmlformats.org/officeDocument/2006/relationships/hyperlink" Target="https://twitter.com/sap" TargetMode="Externa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hyperlink" Target="https://www.youtube.com/user/SAP" TargetMode="External"/><Relationship Id="rId12" Type="http://schemas.openxmlformats.org/officeDocument/2006/relationships/image" Target="../media/image5.png"/><Relationship Id="rId2" Type="http://schemas.openxmlformats.org/officeDocument/2006/relationships/hyperlink" Target="https://www.sap.com/germany/registration/contact.html" TargetMode="External"/><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4.png"/><Relationship Id="rId4" Type="http://schemas.openxmlformats.org/officeDocument/2006/relationships/hyperlink" Target="https://www.sap.com/corporate/de/legal/copyright.html" TargetMode="External"/><Relationship Id="rId9" Type="http://schemas.openxmlformats.org/officeDocument/2006/relationships/hyperlink" Target="https://twitter.com/sap"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pic>
        <p:nvPicPr>
          <p:cNvPr id="6" name="SAP Logo" descr="SAP Logo" title="SAP Logo"/>
          <p:cNvPicPr>
            <a:picLocks noChangeAspect="1"/>
          </p:cNvPicPr>
          <p:nvPr userDrawn="1"/>
        </p:nvPicPr>
        <p:blipFill>
          <a:blip r:embed="rId2"/>
          <a:stretch>
            <a:fillRect/>
          </a:stretch>
        </p:blipFill>
        <p:spPr>
          <a:xfrm>
            <a:off x="9949255" y="6217668"/>
            <a:ext cx="1963635" cy="360000"/>
          </a:xfrm>
          <a:prstGeom prst="rect">
            <a:avLst/>
          </a:prstGeom>
        </p:spPr>
      </p:pic>
      <p:sp>
        <p:nvSpPr>
          <p:cNvPr id="13" name="Classification"/>
          <p:cNvSpPr txBox="1"/>
          <p:nvPr userDrawn="1"/>
        </p:nvSpPr>
        <p:spPr>
          <a:xfrm>
            <a:off x="288000" y="5769666"/>
            <a:ext cx="420485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a:t>INTERNAL</a:t>
            </a:r>
            <a:endParaRPr lang="en-US" sz="900" dirty="0"/>
          </a:p>
        </p:txBody>
      </p:sp>
      <p:sp>
        <p:nvSpPr>
          <p:cNvPr id="19" name="Speaker"/>
          <p:cNvSpPr>
            <a:spLocks noGrp="1"/>
          </p:cNvSpPr>
          <p:nvPr userDrawn="1">
            <p:ph type="subTitle" idx="1" hasCustomPrompt="1"/>
          </p:nvPr>
        </p:nvSpPr>
        <p:spPr bwMode="black">
          <a:xfrm>
            <a:off x="288000" y="5130489"/>
            <a:ext cx="10899174"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2019</a:t>
            </a: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dirty="0">
                <a:latin typeface="+mn-lt"/>
                <a:ea typeface="+mn-ea"/>
                <a:cs typeface="+mn-cs"/>
              </a:defRPr>
            </a:lvl1pPr>
          </a:lstStyle>
          <a:p>
            <a:pPr lvl="0"/>
            <a:r>
              <a:rPr lang="en-US" dirty="0"/>
              <a:t>Presentation Title </a:t>
            </a:r>
            <a:br>
              <a:rPr lang="en-US" dirty="0"/>
            </a:br>
            <a:r>
              <a:rPr lang="en-US" dirty="0"/>
              <a:t>Goes Here and Here.</a:t>
            </a:r>
          </a:p>
        </p:txBody>
      </p:sp>
      <p:sp>
        <p:nvSpPr>
          <p:cNvPr id="5" name="Title Image Placeholder" descr="Placeholder title image" title="Title image"/>
          <p:cNvSpPr>
            <a:spLocks noGrp="1"/>
          </p:cNvSpPr>
          <p:nvPr>
            <p:ph type="pic" sz="quarter" idx="12" hasCustomPrompt="1"/>
          </p:nvPr>
        </p:nvSpPr>
        <p:spPr bwMode="gray">
          <a:xfrm>
            <a:off x="1" y="0"/>
            <a:ext cx="12195174" cy="3430006"/>
          </a:xfrm>
          <a:noFill/>
        </p:spPr>
        <p:txBody>
          <a:bodyPr tIns="504000"/>
          <a:lstStyle>
            <a:lvl1pPr algn="ctr">
              <a:defRPr sz="1600">
                <a:solidFill>
                  <a:schemeClr val="tx1"/>
                </a:solidFill>
              </a:defRPr>
            </a:lvl1pPr>
          </a:lstStyle>
          <a:p>
            <a:r>
              <a:rPr lang="en-US" dirty="0"/>
              <a:t>Click to insert title image or illustration</a:t>
            </a:r>
          </a:p>
        </p:txBody>
      </p:sp>
    </p:spTree>
    <p:extLst>
      <p:ext uri="{BB962C8B-B14F-4D97-AF65-F5344CB8AC3E}">
        <p14:creationId xmlns:p14="http://schemas.microsoft.com/office/powerpoint/2010/main" val="245271761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userDrawn="1">
          <p15:clr>
            <a:srgbClr val="FBAE40"/>
          </p15:clr>
        </p15:guide>
        <p15:guide id="2" orient="horz" pos="4144" userDrawn="1">
          <p15:clr>
            <a:srgbClr val="FBAE40"/>
          </p15:clr>
        </p15:guide>
        <p15:guide id="3" orient="horz" pos="2162" userDrawn="1">
          <p15:clr>
            <a:srgbClr val="FBAE40"/>
          </p15:clr>
        </p15:guide>
        <p15:guide id="4" pos="181" userDrawn="1">
          <p15:clr>
            <a:srgbClr val="FBAE40"/>
          </p15:clr>
        </p15:guide>
        <p15:guide id="5" orient="horz" pos="2534" userDrawn="1">
          <p15:clr>
            <a:srgbClr val="FBAE40"/>
          </p15:clr>
        </p15:guide>
        <p15:guide id="6" orient="horz" pos="3164" userDrawn="1">
          <p15:clr>
            <a:srgbClr val="FBAE40"/>
          </p15:clr>
        </p15:guide>
        <p15:guide id="7" orient="horz" pos="3232" userDrawn="1">
          <p15:clr>
            <a:srgbClr val="FBAE40"/>
          </p15:clr>
        </p15:guide>
        <p15:guide id="8" orient="horz" pos="350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 column 2"/>
          <p:cNvSpPr>
            <a:spLocks noGrp="1"/>
          </p:cNvSpPr>
          <p:nvPr>
            <p:ph type="body" sz="quarter" idx="12" hasCustomPrompt="1"/>
          </p:nvPr>
        </p:nvSpPr>
        <p:spPr>
          <a:xfrm>
            <a:off x="4315238"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866416376"/>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1020" userDrawn="1">
          <p15:clr>
            <a:srgbClr val="FBAE40"/>
          </p15:clr>
        </p15:guide>
        <p15:guide id="10" orient="horz" pos="399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2"/>
          <p:cNvSpPr>
            <a:spLocks noGrp="1"/>
          </p:cNvSpPr>
          <p:nvPr>
            <p:ph type="pic" sz="quarter" idx="14" hasCustomPrompt="1"/>
          </p:nvPr>
        </p:nvSpPr>
        <p:spPr bwMode="gray">
          <a:xfrm>
            <a:off x="6362477"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3" name="Text placeholder 1"/>
          <p:cNvSpPr>
            <a:spLocks noGrp="1"/>
          </p:cNvSpPr>
          <p:nvPr>
            <p:ph type="body" sz="quarter" idx="10" hasCustomPrompt="1"/>
          </p:nvPr>
        </p:nvSpPr>
        <p:spPr>
          <a:xfrm>
            <a:off x="504000"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504941297"/>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2678" userDrawn="1">
          <p15:clr>
            <a:srgbClr val="FBAE40"/>
          </p15:clr>
        </p15:guide>
        <p15:guide id="6" orient="horz" pos="3004" userDrawn="1">
          <p15:clr>
            <a:srgbClr val="FBAE40"/>
          </p15:clr>
        </p15:guide>
        <p15:guide id="7" orient="horz" pos="3991"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3"/>
          <p:cNvSpPr>
            <a:spLocks noGrp="1"/>
          </p:cNvSpPr>
          <p:nvPr>
            <p:ph type="pic" sz="quarter" idx="14" hasCustomPrompt="1"/>
          </p:nvPr>
        </p:nvSpPr>
        <p:spPr bwMode="gray">
          <a:xfrm>
            <a:off x="8299277"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2"/>
          <p:cNvSpPr>
            <a:spLocks noGrp="1"/>
          </p:cNvSpPr>
          <p:nvPr>
            <p:ph type="pic" sz="quarter" idx="16" hasCustomPrompt="1"/>
          </p:nvPr>
        </p:nvSpPr>
        <p:spPr bwMode="gray">
          <a:xfrm>
            <a:off x="4401639"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72766759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1020" userDrawn="1">
          <p15:clr>
            <a:srgbClr val="FBAE40"/>
          </p15:clr>
        </p15:guide>
        <p15:guide id="10" orient="horz" pos="2428" userDrawn="1">
          <p15:clr>
            <a:srgbClr val="FBAE40"/>
          </p15:clr>
        </p15:guide>
        <p15:guide id="11" orient="horz" pos="2743" userDrawn="1">
          <p15:clr>
            <a:srgbClr val="FBAE40"/>
          </p15:clr>
        </p15:guide>
        <p15:guide id="12" orient="horz" pos="3991"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4"/>
          <p:cNvSpPr>
            <a:spLocks noGrp="1"/>
          </p:cNvSpPr>
          <p:nvPr>
            <p:ph type="pic" sz="quarter" idx="12" hasCustomPrompt="1"/>
          </p:nvPr>
        </p:nvSpPr>
        <p:spPr bwMode="gray">
          <a:xfrm>
            <a:off x="504000"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4"/>
          <p:cNvSpPr>
            <a:spLocks noGrp="1"/>
          </p:cNvSpPr>
          <p:nvPr>
            <p:ph type="pic" sz="quarter" idx="14" hasCustomPrompt="1"/>
          </p:nvPr>
        </p:nvSpPr>
        <p:spPr bwMode="gray">
          <a:xfrm>
            <a:off x="9274877"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4"/>
          <p:cNvSpPr>
            <a:spLocks noGrp="1"/>
          </p:cNvSpPr>
          <p:nvPr>
            <p:ph type="pic" sz="quarter" idx="16" hasCustomPrompt="1"/>
          </p:nvPr>
        </p:nvSpPr>
        <p:spPr bwMode="gray">
          <a:xfrm>
            <a:off x="3427626"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4" name="Picture Placeholder 4"/>
          <p:cNvSpPr>
            <a:spLocks noGrp="1"/>
          </p:cNvSpPr>
          <p:nvPr>
            <p:ph type="pic" sz="quarter" idx="18" hasCustomPrompt="1"/>
          </p:nvPr>
        </p:nvSpPr>
        <p:spPr bwMode="gray">
          <a:xfrm>
            <a:off x="6351252"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80594478"/>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1" userDrawn="1">
          <p15:clr>
            <a:srgbClr val="FBAE40"/>
          </p15:clr>
        </p15:guide>
        <p15:guide id="5" orient="horz" pos="211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dirty="0"/>
              <a:t>“Quote goes here </a:t>
            </a:r>
            <a:br>
              <a:rPr lang="en-US" noProof="0" dirty="0"/>
            </a:br>
            <a:r>
              <a:rPr lang="en-US" noProof="0" dirty="0"/>
              <a:t>and here.”</a:t>
            </a:r>
          </a:p>
          <a:p>
            <a:pPr lvl="1"/>
            <a:r>
              <a:rPr lang="en-US" noProof="0" dirty="0"/>
              <a:t>Source</a:t>
            </a:r>
          </a:p>
        </p:txBody>
      </p:sp>
    </p:spTree>
    <p:extLst>
      <p:ext uri="{BB962C8B-B14F-4D97-AF65-F5344CB8AC3E}">
        <p14:creationId xmlns:p14="http://schemas.microsoft.com/office/powerpoint/2010/main" val="932785900"/>
      </p:ext>
    </p:extLst>
  </p:cSld>
  <p:clrMapOvr>
    <a:masterClrMapping/>
  </p:clrMapOvr>
  <p:extLst>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p:cNvSpPr>
            <a:spLocks noGrp="1"/>
          </p:cNvSpPr>
          <p:nvPr>
            <p:ph type="body" sz="quarter" idx="11" hasCustomPrompt="1"/>
          </p:nvPr>
        </p:nvSpPr>
        <p:spPr bwMode="black">
          <a:xfrm>
            <a:off x="503999" y="1620000"/>
            <a:ext cx="709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3" name="Title"/>
          <p:cNvSpPr>
            <a:spLocks noGrp="1"/>
          </p:cNvSpPr>
          <p:nvPr>
            <p:ph type="title" hasCustomPrompt="1"/>
          </p:nvPr>
        </p:nvSpPr>
        <p:spPr>
          <a:xfrm>
            <a:off x="504001" y="504000"/>
            <a:ext cx="709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3425020262"/>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9" userDrawn="1">
          <p15:clr>
            <a:srgbClr val="FBAE40"/>
          </p15:clr>
        </p15:guide>
        <p15:guide id="5" orient="horz" pos="317" userDrawn="1">
          <p15:clr>
            <a:srgbClr val="FBAE40"/>
          </p15:clr>
        </p15:guide>
        <p15:guide id="6" orient="horz" pos="551" userDrawn="1">
          <p15:clr>
            <a:srgbClr val="FBAE40"/>
          </p15:clr>
        </p15:guide>
        <p15:guide id="7" orient="horz" pos="102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7588" y="0"/>
            <a:ext cx="6097587"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1/2"/>
          <p:cNvSpPr>
            <a:spLocks noGrp="1"/>
          </p:cNvSpPr>
          <p:nvPr>
            <p:ph type="body" sz="quarter" idx="11" hasCustomPrompt="1"/>
          </p:nvPr>
        </p:nvSpPr>
        <p:spPr bwMode="black">
          <a:xfrm>
            <a:off x="503999" y="1620000"/>
            <a:ext cx="511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2" name="Title"/>
          <p:cNvSpPr>
            <a:spLocks noGrp="1"/>
          </p:cNvSpPr>
          <p:nvPr>
            <p:ph type="title" hasCustomPrompt="1"/>
          </p:nvPr>
        </p:nvSpPr>
        <p:spPr>
          <a:xfrm>
            <a:off x="504001" y="504000"/>
            <a:ext cx="511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552787710"/>
      </p:ext>
    </p:extLst>
  </p:cSld>
  <p:clrMapOvr>
    <a:masterClrMapping/>
  </p:clrMapOvr>
  <p:extLst>
    <p:ext uri="{DCECCB84-F9BA-43D5-87BE-67443E8EF086}">
      <p15:sldGuideLst xmlns:p15="http://schemas.microsoft.com/office/powerpoint/2012/main">
        <p15:guide id="1" pos="3841"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3538" userDrawn="1">
          <p15:clr>
            <a:srgbClr val="FBAE40"/>
          </p15:clr>
        </p15:guide>
        <p15:guide id="7" pos="317"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Tree>
    <p:extLst>
      <p:ext uri="{BB962C8B-B14F-4D97-AF65-F5344CB8AC3E}">
        <p14:creationId xmlns:p14="http://schemas.microsoft.com/office/powerpoint/2010/main" val="41397911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620000"/>
            <a:ext cx="5328000" cy="4716000"/>
          </a:xfrm>
          <a:no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screenshot</a:t>
            </a:r>
            <a:endParaRPr lang="de-DE" dirty="0"/>
          </a:p>
        </p:txBody>
      </p:sp>
      <p:sp>
        <p:nvSpPr>
          <p:cNvPr id="4" name="Text Placeholder"/>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12872272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620000"/>
            <a:ext cx="11185200" cy="4716000"/>
          </a:xfrm>
          <a:noFill/>
        </p:spPr>
        <p:txBody>
          <a:bodyPr tIns="1368000"/>
          <a:lstStyle>
            <a:lvl1pPr algn="ctr">
              <a:defRPr sz="1400" b="0"/>
            </a:lvl1pPr>
          </a:lstStyle>
          <a:p>
            <a:pPr lvl="0"/>
            <a:r>
              <a:rPr lang="en-US" dirty="0"/>
              <a:t>Click to add content</a:t>
            </a:r>
          </a:p>
        </p:txBody>
      </p:sp>
      <p:sp>
        <p:nvSpPr>
          <p:cNvPr id="2"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41860987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ithout Image">
    <p:bg>
      <p:bgRef idx="1001">
        <a:schemeClr val="bg1"/>
      </p:bgRef>
    </p:bg>
    <p:spTree>
      <p:nvGrpSpPr>
        <p:cNvPr id="1" name=""/>
        <p:cNvGrpSpPr/>
        <p:nvPr/>
      </p:nvGrpSpPr>
      <p:grpSpPr>
        <a:xfrm>
          <a:off x="0" y="0"/>
          <a:ext cx="0" cy="0"/>
          <a:chOff x="0" y="0"/>
          <a:chExt cx="0" cy="0"/>
        </a:xfrm>
      </p:grpSpPr>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a:t>INTERNAL</a:t>
            </a:r>
            <a:endParaRPr lang="en-US" sz="900" dirty="0"/>
          </a:p>
        </p:txBody>
      </p:sp>
      <p:sp>
        <p:nvSpPr>
          <p:cNvPr id="6" name="Speaker"/>
          <p:cNvSpPr>
            <a:spLocks noGrp="1"/>
          </p:cNvSpPr>
          <p:nvPr userDrawn="1">
            <p:ph type="subTitle" idx="1" hasCustomPrompt="1"/>
          </p:nvPr>
        </p:nvSpPr>
        <p:spPr bwMode="black">
          <a:xfrm>
            <a:off x="287999" y="4268503"/>
            <a:ext cx="1090080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2019</a:t>
            </a:r>
          </a:p>
        </p:txBody>
      </p:sp>
      <p:sp>
        <p:nvSpPr>
          <p:cNvPr id="4" name="Title 3"/>
          <p:cNvSpPr>
            <a:spLocks noGrp="1"/>
          </p:cNvSpPr>
          <p:nvPr>
            <p:ph type="title" hasCustomPrompt="1"/>
          </p:nvPr>
        </p:nvSpPr>
        <p:spPr>
          <a:xfrm>
            <a:off x="288000" y="2706317"/>
            <a:ext cx="109008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pic>
        <p:nvPicPr>
          <p:cNvPr id="10" name="SAP Logo" descr="SAP Logo" title="SAP Logo">
            <a:extLst>
              <a:ext uri="{FF2B5EF4-FFF2-40B4-BE49-F238E27FC236}">
                <a16:creationId xmlns:a16="http://schemas.microsoft.com/office/drawing/2014/main" id="{251CD224-43D4-4D54-87EA-DD5933D21141}"/>
              </a:ext>
            </a:extLst>
          </p:cNvPr>
          <p:cNvPicPr>
            <a:picLocks noChangeAspect="1"/>
          </p:cNvPicPr>
          <p:nvPr userDrawn="1"/>
        </p:nvPicPr>
        <p:blipFill>
          <a:blip r:embed="rId2"/>
          <a:stretch>
            <a:fillRect/>
          </a:stretch>
        </p:blipFill>
        <p:spPr>
          <a:xfrm>
            <a:off x="9949255" y="6217668"/>
            <a:ext cx="1963635" cy="360000"/>
          </a:xfrm>
          <a:prstGeom prst="rect">
            <a:avLst/>
          </a:prstGeom>
        </p:spPr>
      </p:pic>
    </p:spTree>
    <p:extLst>
      <p:ext uri="{BB962C8B-B14F-4D97-AF65-F5344CB8AC3E}">
        <p14:creationId xmlns:p14="http://schemas.microsoft.com/office/powerpoint/2010/main" val="198241062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Thank You and Contact Information">
    <p:bg>
      <p:bgRef idx="1001">
        <a:schemeClr val="bg1"/>
      </p:bgRef>
    </p:bg>
    <p:spTree>
      <p:nvGrpSpPr>
        <p:cNvPr id="1" name=""/>
        <p:cNvGrpSpPr/>
        <p:nvPr/>
      </p:nvGrpSpPr>
      <p:grpSpPr>
        <a:xfrm>
          <a:off x="0" y="0"/>
          <a:ext cx="0" cy="0"/>
          <a:chOff x="0" y="0"/>
          <a:chExt cx="0" cy="0"/>
        </a:xfrm>
      </p:grpSpPr>
      <p:pic>
        <p:nvPicPr>
          <p:cNvPr id="7" name="SAP Logo" descr="SAP Logo" title="SAP Logo"/>
          <p:cNvPicPr>
            <a:picLocks noChangeAspect="1"/>
          </p:cNvPicPr>
          <p:nvPr userDrawn="1"/>
        </p:nvPicPr>
        <p:blipFill>
          <a:blip r:embed="rId2"/>
          <a:stretch>
            <a:fillRect/>
          </a:stretch>
        </p:blipFill>
        <p:spPr>
          <a:xfrm>
            <a:off x="9725565" y="5994000"/>
            <a:ext cx="1963635" cy="360000"/>
          </a:xfrm>
          <a:prstGeom prst="rect">
            <a:avLst/>
          </a:prstGeom>
        </p:spPr>
      </p:pic>
      <p:sp>
        <p:nvSpPr>
          <p:cNvPr id="93" name="Contact information"/>
          <p:cNvSpPr>
            <a:spLocks noGrp="1"/>
          </p:cNvSpPr>
          <p:nvPr>
            <p:ph type="body" sz="quarter" idx="10" hasCustomPrompt="1"/>
          </p:nvPr>
        </p:nvSpPr>
        <p:spPr>
          <a:xfrm>
            <a:off x="504000" y="2905487"/>
            <a:ext cx="5593588" cy="2501010"/>
          </a:xfrm>
        </p:spPr>
        <p:txBody>
          <a:bodyPr anchor="t" anchorCtr="0">
            <a:noAutofit/>
          </a:bodyPr>
          <a:lstStyle>
            <a:lvl1pPr>
              <a:spcBef>
                <a:spcPts val="0"/>
              </a:spcBef>
              <a:spcAft>
                <a:spcPts val="1200"/>
              </a:spcAft>
              <a:defRPr sz="1600" b="0"/>
            </a:lvl1pPr>
            <a:lvl2pPr marL="0" indent="0">
              <a:spcBef>
                <a:spcPts val="0"/>
              </a:spcBef>
              <a:buNone/>
              <a:defRPr sz="1600" b="0"/>
            </a:lvl2pPr>
          </a:lstStyle>
          <a:p>
            <a:r>
              <a:rPr lang="en-US" dirty="0"/>
              <a:t>Contact information:</a:t>
            </a:r>
          </a:p>
          <a:p>
            <a:pPr lvl="1"/>
            <a:r>
              <a:rPr lang="en-US" dirty="0"/>
              <a:t>F name L name</a:t>
            </a:r>
          </a:p>
          <a:p>
            <a:pPr lvl="1"/>
            <a:r>
              <a:rPr lang="en-US" dirty="0"/>
              <a:t>Title</a:t>
            </a:r>
          </a:p>
          <a:p>
            <a:pPr lvl="1"/>
            <a:r>
              <a:rPr lang="en-US" dirty="0"/>
              <a:t>Address</a:t>
            </a:r>
          </a:p>
          <a:p>
            <a:pPr lvl="1"/>
            <a:r>
              <a:rPr lang="en-US" dirty="0"/>
              <a:t>Phone number</a:t>
            </a:r>
          </a:p>
        </p:txBody>
      </p:sp>
      <p:sp>
        <p:nvSpPr>
          <p:cNvPr id="2" name="Thank you"/>
          <p:cNvSpPr>
            <a:spLocks noGrp="1"/>
          </p:cNvSpPr>
          <p:nvPr>
            <p:ph type="ctrTitle" hasCustomPrompt="1"/>
          </p:nvPr>
        </p:nvSpPr>
        <p:spPr bwMode="gray">
          <a:xfrm>
            <a:off x="504000" y="1467009"/>
            <a:ext cx="5593588" cy="923116"/>
          </a:xfrm>
        </p:spPr>
        <p:txBody>
          <a:bodyPr anchor="t" anchorCtr="0">
            <a:noAutofit/>
          </a:bodyPr>
          <a:lstStyle>
            <a:lvl1pPr>
              <a:defRPr sz="5500">
                <a:solidFill>
                  <a:schemeClr val="accent1"/>
                </a:solidFill>
                <a:latin typeface="+mj-lt"/>
              </a:defRPr>
            </a:lvl1pPr>
          </a:lstStyle>
          <a:p>
            <a:r>
              <a:rPr lang="en-US" dirty="0"/>
              <a:t>Thank you.</a:t>
            </a:r>
            <a:endParaRPr lang="de-DE" dirty="0"/>
          </a:p>
        </p:txBody>
      </p:sp>
    </p:spTree>
    <p:extLst>
      <p:ext uri="{BB962C8B-B14F-4D97-AF65-F5344CB8AC3E}">
        <p14:creationId xmlns:p14="http://schemas.microsoft.com/office/powerpoint/2010/main" val="781090314"/>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pos="7364" userDrawn="1">
          <p15:clr>
            <a:srgbClr val="FBAE40"/>
          </p15:clr>
        </p15:guide>
        <p15:guide id="2" orient="horz" pos="924" userDrawn="1">
          <p15:clr>
            <a:srgbClr val="FBAE40"/>
          </p15:clr>
        </p15:guide>
        <p15:guide id="4" orient="horz" pos="1830" userDrawn="1">
          <p15:clr>
            <a:srgbClr val="FBAE40"/>
          </p15:clr>
        </p15:guide>
        <p15:guide id="5" orient="horz" pos="4000" userDrawn="1">
          <p15:clr>
            <a:srgbClr val="FBAE40"/>
          </p15:clr>
        </p15:guide>
        <p15:guide id="6" pos="317" userDrawn="1">
          <p15:clr>
            <a:srgbClr val="FBAE40"/>
          </p15:clr>
        </p15:guide>
        <p15:guide id="8" pos="3841" userDrawn="1">
          <p15:clr>
            <a:srgbClr val="FBAE40"/>
          </p15:clr>
        </p15:guide>
        <p15:guide id="9" orient="horz" pos="318"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pic>
        <p:nvPicPr>
          <p:cNvPr id="16" name="SAP Logo" descr="SAP Logo" title="SAP Logo"/>
          <p:cNvPicPr>
            <a:picLocks noChangeAspect="1"/>
          </p:cNvPicPr>
          <p:nvPr userDrawn="1"/>
        </p:nvPicPr>
        <p:blipFill>
          <a:blip r:embed="rId2"/>
          <a:stretch>
            <a:fillRect/>
          </a:stretch>
        </p:blipFill>
        <p:spPr>
          <a:xfrm>
            <a:off x="9725565" y="5994000"/>
            <a:ext cx="1963635" cy="360000"/>
          </a:xfrm>
          <a:prstGeom prst="rect">
            <a:avLst/>
          </a:prstGeom>
        </p:spPr>
      </p:pic>
      <p:sp>
        <p:nvSpPr>
          <p:cNvPr id="19" name="Copyright information English"/>
          <p:cNvSpPr txBox="1"/>
          <p:nvPr userDrawn="1"/>
        </p:nvSpPr>
        <p:spPr bwMode="black">
          <a:xfrm>
            <a:off x="503238" y="2645292"/>
            <a:ext cx="5872310"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dirty="0"/>
              <a:t>© 2019 SAP SE or an SAP affiliate company. All rights reserved.</a:t>
            </a:r>
            <a:endParaRPr lang="de-DE" sz="800" kern="0" dirty="0">
              <a:ea typeface="Arial Unicode MS" pitchFamily="34" charset="-128"/>
              <a:cs typeface="Arial Unicode MS" pitchFamily="34" charset="-128"/>
            </a:endParaRPr>
          </a:p>
          <a:p>
            <a:pPr>
              <a:spcBef>
                <a:spcPts val="600"/>
              </a:spcBef>
            </a:pPr>
            <a:r>
              <a:rPr lang="en-US" sz="800" kern="1200" dirty="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600"/>
              </a:spcBef>
            </a:pPr>
            <a:r>
              <a:rPr lang="en-US" sz="800" kern="1200" dirty="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of other software vendors. National product specifications may vary.</a:t>
            </a:r>
          </a:p>
          <a:p>
            <a:pPr>
              <a:spcBef>
                <a:spcPts val="600"/>
              </a:spcBef>
            </a:pPr>
            <a:r>
              <a:rPr lang="en-US" sz="800" kern="1200" dirty="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a:t>
            </a:r>
          </a:p>
          <a:p>
            <a:pPr>
              <a:spcBef>
                <a:spcPts val="600"/>
              </a:spcBef>
            </a:pPr>
            <a:r>
              <a:rPr lang="en-US" sz="800" kern="1200" dirty="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a:t>
            </a:r>
            <a:r>
              <a:rPr lang="en-US" sz="800" kern="1200" baseline="0" dirty="0">
                <a:solidFill>
                  <a:schemeClr val="tx1"/>
                </a:solidFill>
                <a:latin typeface="Arial"/>
                <a:ea typeface="Arial Unicode MS" panose="020B0604020202020204" pitchFamily="34" charset="-128"/>
                <a:cs typeface="+mn-cs"/>
              </a:rPr>
              <a:t> </a:t>
            </a:r>
            <a:r>
              <a:rPr lang="en-US" sz="800" kern="1200" dirty="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600"/>
              </a:spcBef>
            </a:pPr>
            <a:r>
              <a:rPr lang="en-US" sz="800" kern="1200" dirty="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in Germany and other countries. All other product and service names mentioned are the trademarks of their respective companies. </a:t>
            </a:r>
          </a:p>
          <a:p>
            <a:pPr>
              <a:spcBef>
                <a:spcPts val="600"/>
              </a:spcBef>
            </a:pPr>
            <a:r>
              <a:rPr lang="en-US" sz="800" kern="1200" dirty="0">
                <a:solidFill>
                  <a:schemeClr val="tx1"/>
                </a:solidFill>
                <a:latin typeface="Arial"/>
                <a:ea typeface="Arial Unicode MS" panose="020B0604020202020204" pitchFamily="34" charset="-128"/>
                <a:cs typeface="+mn-cs"/>
              </a:rPr>
              <a:t>See </a:t>
            </a:r>
            <a:r>
              <a:rPr lang="en-US" sz="800" kern="1200" dirty="0">
                <a:solidFill>
                  <a:schemeClr val="tx1"/>
                </a:solidFill>
                <a:latin typeface="Arial"/>
                <a:ea typeface="Arial Unicode MS" panose="020B0604020202020204" pitchFamily="34" charset="-128"/>
                <a:cs typeface="+mn-cs"/>
                <a:hlinkClick r:id="rId3"/>
              </a:rPr>
              <a:t>www.sap.com/copyright</a:t>
            </a:r>
            <a:r>
              <a:rPr lang="en-US" sz="800" kern="1200" dirty="0">
                <a:solidFill>
                  <a:schemeClr val="tx1"/>
                </a:solidFill>
                <a:latin typeface="Arial"/>
                <a:ea typeface="Arial Unicode MS" panose="020B0604020202020204" pitchFamily="34" charset="-128"/>
                <a:cs typeface="+mn-cs"/>
              </a:rPr>
              <a:t> for additional trademark information and notices.</a:t>
            </a:r>
          </a:p>
        </p:txBody>
      </p:sp>
      <p:sp>
        <p:nvSpPr>
          <p:cNvPr id="44" name="www.sap.com - contact SAP link">
            <a:hlinkClick r:id="rId4" tooltip="www.sap.com/contactsap"/>
          </p:cNvPr>
          <p:cNvSpPr txBox="1"/>
          <p:nvPr userDrawn="1"/>
        </p:nvSpPr>
        <p:spPr bwMode="black">
          <a:xfrm>
            <a:off x="503238" y="2461398"/>
            <a:ext cx="221539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dirty="0">
                <a:solidFill>
                  <a:schemeClr val="accent1"/>
                </a:solidFill>
                <a:latin typeface="Arial"/>
                <a:ea typeface="Arial Unicode MS" panose="020B0604020202020204" pitchFamily="34" charset="-128"/>
                <a:cs typeface="+mn-cs"/>
              </a:rPr>
              <a:t>www.sap.com</a:t>
            </a:r>
            <a:r>
              <a:rPr lang="en-US" sz="1100" b="1" kern="1200" dirty="0">
                <a:solidFill>
                  <a:schemeClr val="tx1"/>
                </a:solidFill>
                <a:latin typeface="Arial"/>
                <a:ea typeface="Arial Unicode MS" panose="020B0604020202020204" pitchFamily="34" charset="-128"/>
                <a:cs typeface="+mn-cs"/>
              </a:rPr>
              <a:t>/contactsap</a:t>
            </a:r>
          </a:p>
        </p:txBody>
      </p:sp>
      <p:pic>
        <p:nvPicPr>
          <p:cNvPr id="18" name="Linkedin icon with link">
            <a:hlinkClick r:id="rId5"/>
          </p:cNvPr>
          <p:cNvPicPr>
            <a:picLocks noChangeAspect="1"/>
          </p:cNvPicPr>
          <p:nvPr userDrawn="1"/>
        </p:nvPicPr>
        <p:blipFill>
          <a:blip r:embed="rId6"/>
          <a:stretch>
            <a:fillRect/>
          </a:stretch>
        </p:blipFill>
        <p:spPr>
          <a:xfrm>
            <a:off x="2273814" y="1749959"/>
            <a:ext cx="361809" cy="361809"/>
          </a:xfrm>
          <a:prstGeom prst="rect">
            <a:avLst/>
          </a:prstGeom>
        </p:spPr>
      </p:pic>
      <p:pic>
        <p:nvPicPr>
          <p:cNvPr id="20" name="YouTube icon with link">
            <a:hlinkClick r:id="rId7"/>
          </p:cNvPr>
          <p:cNvPicPr>
            <a:picLocks noChangeAspect="1"/>
          </p:cNvPicPr>
          <p:nvPr userDrawn="1"/>
        </p:nvPicPr>
        <p:blipFill>
          <a:blip r:embed="rId8"/>
          <a:stretch>
            <a:fillRect/>
          </a:stretch>
        </p:blipFill>
        <p:spPr>
          <a:xfrm>
            <a:off x="1683278" y="1749063"/>
            <a:ext cx="363600" cy="363600"/>
          </a:xfrm>
          <a:prstGeom prst="rect">
            <a:avLst/>
          </a:prstGeom>
        </p:spPr>
      </p:pic>
      <p:pic>
        <p:nvPicPr>
          <p:cNvPr id="21" name="Twitter icon with link">
            <a:hlinkClick r:id="rId9" tooltip="https://twitter.com/sap"/>
          </p:cNvPr>
          <p:cNvPicPr>
            <a:picLocks noChangeAspect="1"/>
          </p:cNvPicPr>
          <p:nvPr userDrawn="1"/>
        </p:nvPicPr>
        <p:blipFill>
          <a:blip r:embed="rId10"/>
          <a:stretch>
            <a:fillRect/>
          </a:stretch>
        </p:blipFill>
        <p:spPr>
          <a:xfrm>
            <a:off x="1094533" y="1749959"/>
            <a:ext cx="361809" cy="361809"/>
          </a:xfrm>
          <a:prstGeom prst="rect">
            <a:avLst/>
          </a:prstGeom>
        </p:spPr>
      </p:pic>
      <p:pic>
        <p:nvPicPr>
          <p:cNvPr id="22" name="Facebook icon with link">
            <a:hlinkClick r:id="rId11"/>
          </p:cNvPr>
          <p:cNvPicPr>
            <a:picLocks noChangeAspect="1"/>
          </p:cNvPicPr>
          <p:nvPr userDrawn="1"/>
        </p:nvPicPr>
        <p:blipFill>
          <a:blip r:embed="rId12"/>
          <a:stretch>
            <a:fillRect/>
          </a:stretch>
        </p:blipFill>
        <p:spPr>
          <a:xfrm>
            <a:off x="503997" y="1749063"/>
            <a:ext cx="363600" cy="363600"/>
          </a:xfrm>
          <a:prstGeom prst="rect">
            <a:avLst/>
          </a:prstGeom>
        </p:spPr>
      </p:pic>
      <p:sp>
        <p:nvSpPr>
          <p:cNvPr id="43" name="Follow all of SAP"/>
          <p:cNvSpPr txBox="1"/>
          <p:nvPr userDrawn="1"/>
        </p:nvSpPr>
        <p:spPr bwMode="black">
          <a:xfrm>
            <a:off x="503238"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0" kern="1200" dirty="0">
                <a:solidFill>
                  <a:schemeClr val="tx1"/>
                </a:solidFill>
                <a:latin typeface="Arial"/>
                <a:ea typeface="Arial Unicode MS" panose="020B0604020202020204" pitchFamily="34" charset="-128"/>
                <a:cs typeface="+mn-cs"/>
              </a:rPr>
              <a:t>Follow us</a:t>
            </a:r>
          </a:p>
        </p:txBody>
      </p:sp>
    </p:spTree>
    <p:extLst>
      <p:ext uri="{BB962C8B-B14F-4D97-AF65-F5344CB8AC3E}">
        <p14:creationId xmlns:p14="http://schemas.microsoft.com/office/powerpoint/2010/main" val="451925193"/>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opyright German">
    <p:spTree>
      <p:nvGrpSpPr>
        <p:cNvPr id="1" name=""/>
        <p:cNvGrpSpPr/>
        <p:nvPr/>
      </p:nvGrpSpPr>
      <p:grpSpPr>
        <a:xfrm>
          <a:off x="0" y="0"/>
          <a:ext cx="0" cy="0"/>
          <a:chOff x="0" y="0"/>
          <a:chExt cx="0" cy="0"/>
        </a:xfrm>
      </p:grpSpPr>
      <p:sp>
        <p:nvSpPr>
          <p:cNvPr id="11" name="Copyright information">
            <a:hlinkClick r:id="rId2" tooltip="www.sap.com/contactsap"/>
          </p:cNvPr>
          <p:cNvSpPr txBox="1"/>
          <p:nvPr userDrawn="1"/>
        </p:nvSpPr>
        <p:spPr bwMode="black">
          <a:xfrm>
            <a:off x="503238" y="2461398"/>
            <a:ext cx="258064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dirty="0">
                <a:solidFill>
                  <a:schemeClr val="accent1"/>
                </a:solidFill>
                <a:latin typeface="Arial"/>
                <a:ea typeface="Arial Unicode MS" panose="020B0604020202020204" pitchFamily="34" charset="-128"/>
                <a:cs typeface="+mn-cs"/>
              </a:rPr>
              <a:t>www.sap.com/germany</a:t>
            </a:r>
            <a:r>
              <a:rPr lang="en-US" sz="1100" b="1" kern="1200" dirty="0">
                <a:solidFill>
                  <a:schemeClr val="tx1"/>
                </a:solidFill>
                <a:latin typeface="Arial"/>
                <a:ea typeface="Arial Unicode MS" panose="020B0604020202020204" pitchFamily="34" charset="-128"/>
                <a:cs typeface="+mn-cs"/>
              </a:rPr>
              <a:t>/contactsap</a:t>
            </a:r>
          </a:p>
        </p:txBody>
      </p:sp>
      <p:pic>
        <p:nvPicPr>
          <p:cNvPr id="17" name="SAP Logo" descr="SAP Logo" title="SAP Logo"/>
          <p:cNvPicPr>
            <a:picLocks noChangeAspect="1"/>
          </p:cNvPicPr>
          <p:nvPr userDrawn="1"/>
        </p:nvPicPr>
        <p:blipFill>
          <a:blip r:embed="rId3"/>
          <a:stretch>
            <a:fillRect/>
          </a:stretch>
        </p:blipFill>
        <p:spPr>
          <a:xfrm>
            <a:off x="9725565" y="5994000"/>
            <a:ext cx="1963635" cy="360000"/>
          </a:xfrm>
          <a:prstGeom prst="rect">
            <a:avLst/>
          </a:prstGeom>
        </p:spPr>
      </p:pic>
      <p:sp>
        <p:nvSpPr>
          <p:cNvPr id="32" name="Copyright information-German"/>
          <p:cNvSpPr txBox="1"/>
          <p:nvPr userDrawn="1"/>
        </p:nvSpPr>
        <p:spPr bwMode="black">
          <a:xfrm>
            <a:off x="503998" y="2645292"/>
            <a:ext cx="6076808"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dirty="0"/>
              <a:t>© 2019 SAP SE </a:t>
            </a:r>
            <a:r>
              <a:rPr lang="de-DE" sz="800" b="0" noProof="0" dirty="0"/>
              <a:t>oder ein SAP-Konzernunternehmen. Alle Rechte vorbehalten</a:t>
            </a:r>
            <a:r>
              <a:rPr lang="en-US" sz="800" b="0" noProof="0" dirty="0"/>
              <a:t>.</a:t>
            </a:r>
            <a:endParaRPr lang="de-DE" sz="800" kern="0" dirty="0">
              <a:ea typeface="Arial Unicode MS" pitchFamily="34" charset="-128"/>
              <a:cs typeface="Arial Unicode MS" pitchFamily="34" charset="-128"/>
            </a:endParaRPr>
          </a:p>
          <a:p>
            <a:pPr>
              <a:spcBef>
                <a:spcPts val="600"/>
              </a:spcBef>
            </a:pPr>
            <a:r>
              <a:rPr lang="de-DE" sz="800" kern="1200" noProof="0" dirty="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SAP SE oder ein SAP-Konzernunternehmen nicht gestattet.</a:t>
            </a:r>
          </a:p>
          <a:p>
            <a:pPr>
              <a:spcBef>
                <a:spcPts val="600"/>
              </a:spcBef>
            </a:pPr>
            <a:r>
              <a:rPr lang="de-DE" sz="800" kern="1200" noProof="0" dirty="0">
                <a:solidFill>
                  <a:schemeClr val="tx1"/>
                </a:solidFill>
                <a:effectLst/>
                <a:latin typeface="Arial"/>
                <a:ea typeface="+mn-ea"/>
                <a:cs typeface="+mn-cs"/>
              </a:rPr>
              <a:t>In dieser Publikation enthaltene Informationen können ohne vorherige Ankündigung geändert werden. Die von SAP SE oder deren Vertriebsfirmen angebotenen Softwareprodukte können Softwarekomponenten auch anderer Softwarehersteller enthalten. Produkte können länderspezifische Unterschiede aufweisen.</a:t>
            </a:r>
          </a:p>
          <a:p>
            <a:pPr>
              <a:spcBef>
                <a:spcPts val="600"/>
              </a:spcBef>
            </a:pPr>
            <a:r>
              <a:rPr lang="de-DE" sz="800" kern="1200" noProof="0" dirty="0">
                <a:solidFill>
                  <a:schemeClr val="tx1"/>
                </a:solidFill>
                <a:effectLst/>
                <a:latin typeface="Arial"/>
                <a:ea typeface="+mn-ea"/>
                <a:cs typeface="+mn-cs"/>
              </a:rPr>
              <a:t>Die vorliegenden Unterlagen werden von der SAP SE oder einem SAP-Konzernunternehmen bereitgestellt und dienen ausschließlich zu Informationszwecken. Die SAP SE oder ihre Konzernunternehmen übernehmen keinerlei Haftung oder Gewährleistung für Fehler oder Unvollständigkeiten in dieser Publikation. Die SAP SE oder ein SAP-Konzernunternehmen steht lediglich für Produkte und Dienstleistungen nach der Maßgabe ein, die in der Vereinbarung über die jeweiligen Produkte und Dienstleistungen ausdrücklich geregelt ist. Keine der hierin enthaltenen Informationen ist als zusätzliche Garantie zu interpretieren. </a:t>
            </a:r>
          </a:p>
          <a:p>
            <a:pPr>
              <a:spcBef>
                <a:spcPts val="600"/>
              </a:spcBef>
            </a:pPr>
            <a:r>
              <a:rPr lang="de-DE" sz="800" kern="1200" noProof="0" dirty="0">
                <a:solidFill>
                  <a:schemeClr val="tx1"/>
                </a:solidFill>
                <a:effectLst/>
                <a:latin typeface="Arial"/>
                <a:ea typeface="+mn-ea"/>
                <a:cs typeface="+mn-cs"/>
              </a:rPr>
              <a:t>Insbesondere sind die SAP SE oder ihre Konzernunternehmen in keiner Weise verpflichtet, in dieser Publikation oder einer zugehörigen Präsentation dargestellte Geschäftsabläufe zu verfolgen oder hierin wiedergegebene Funktionen zu entwickeln oder zu veröffentlichen. Diese Publikation oder eine zugehörige Präsentation, die Strategie und etwaige künftige Entwicklungen, Produkte und/oder Plattformen der SAP SE oder ihrer Konzernunternehmen können von der SAP SE oder ihren Konzernunternehmen jederzeit und ohne Angabe von Gründen unangekündigt geändert werden. 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die tatsächlichen Ergebnisse von den Erwartungen abweichen können. Dem Leser wird empfohlen, diesen vorausschauenden Aussagen kein übertriebenes Vertrauen zu schenken und sich bei Kaufentscheidungen nicht auf sie zu stützen.</a:t>
            </a:r>
          </a:p>
          <a:p>
            <a:pPr>
              <a:spcBef>
                <a:spcPts val="600"/>
              </a:spcBef>
            </a:pPr>
            <a:r>
              <a:rPr lang="de-DE" sz="800" kern="1200" noProof="0" dirty="0">
                <a:solidFill>
                  <a:schemeClr val="tx1"/>
                </a:solidFill>
                <a:effectLst/>
                <a:latin typeface="Arial"/>
                <a:ea typeface="+mn-ea"/>
                <a:cs typeface="+mn-cs"/>
              </a:rPr>
              <a:t>SAP und andere in diesem Dokument erwähnte Produkte und Dienstleistungen von SAP sowie die dazugehörigen Logos sind Marken oder eingetragene Marken der SAP SE (oder von einem SAP-Konzernunternehmen) in Deutschland und verschiedenen anderen Ländern weltweit.</a:t>
            </a:r>
            <a:r>
              <a:rPr lang="de-DE" sz="800" kern="1200" baseline="0" noProof="0" dirty="0">
                <a:solidFill>
                  <a:schemeClr val="tx1"/>
                </a:solidFill>
                <a:effectLst/>
                <a:latin typeface="Arial"/>
                <a:ea typeface="+mn-ea"/>
                <a:cs typeface="+mn-cs"/>
              </a:rPr>
              <a:t> </a:t>
            </a:r>
            <a:r>
              <a:rPr lang="de-DE" sz="800" kern="1200" noProof="0" dirty="0">
                <a:solidFill>
                  <a:schemeClr val="tx1"/>
                </a:solidFill>
                <a:effectLst/>
                <a:latin typeface="Arial"/>
                <a:ea typeface="+mn-ea"/>
                <a:cs typeface="+mn-cs"/>
              </a:rPr>
              <a:t>Alle anderen Namen von Produkten und Dienstleistungen sind Marken der jeweiligen Firmen. </a:t>
            </a:r>
          </a:p>
          <a:p>
            <a:pPr>
              <a:spcBef>
                <a:spcPts val="600"/>
              </a:spcBef>
            </a:pPr>
            <a:r>
              <a:rPr lang="de-DE" sz="800" kern="1200" noProof="0" dirty="0">
                <a:solidFill>
                  <a:schemeClr val="tx1"/>
                </a:solidFill>
                <a:effectLst/>
                <a:latin typeface="Arial"/>
                <a:ea typeface="+mn-ea"/>
                <a:cs typeface="+mn-cs"/>
              </a:rPr>
              <a:t>Zusätzliche Informationen zur Marke und Vermerke finden Sie auf der Seite </a:t>
            </a:r>
            <a:r>
              <a:rPr lang="de-DE" sz="800" kern="1200" noProof="0" dirty="0">
                <a:solidFill>
                  <a:schemeClr val="tx1"/>
                </a:solidFill>
                <a:effectLst/>
                <a:latin typeface="Arial"/>
                <a:ea typeface="+mn-ea"/>
                <a:cs typeface="+mn-cs"/>
                <a:hlinkClick r:id="rId4"/>
              </a:rPr>
              <a:t>www.sap.com/corporate/de/legal/copyright.html</a:t>
            </a:r>
            <a:r>
              <a:rPr lang="de-DE" sz="800" kern="1200" noProof="0" dirty="0">
                <a:solidFill>
                  <a:schemeClr val="tx1"/>
                </a:solidFill>
                <a:effectLst/>
                <a:latin typeface="Arial"/>
                <a:ea typeface="+mn-ea"/>
                <a:cs typeface="+mn-cs"/>
              </a:rPr>
              <a:t>.</a:t>
            </a:r>
          </a:p>
        </p:txBody>
      </p:sp>
      <p:pic>
        <p:nvPicPr>
          <p:cNvPr id="26" name="Linkedin icon with link">
            <a:hlinkClick r:id="rId5"/>
          </p:cNvPr>
          <p:cNvPicPr>
            <a:picLocks noChangeAspect="1"/>
          </p:cNvPicPr>
          <p:nvPr userDrawn="1"/>
        </p:nvPicPr>
        <p:blipFill>
          <a:blip r:embed="rId6"/>
          <a:stretch>
            <a:fillRect/>
          </a:stretch>
        </p:blipFill>
        <p:spPr>
          <a:xfrm>
            <a:off x="2273814" y="1749959"/>
            <a:ext cx="361809" cy="361809"/>
          </a:xfrm>
          <a:prstGeom prst="rect">
            <a:avLst/>
          </a:prstGeom>
        </p:spPr>
      </p:pic>
      <p:pic>
        <p:nvPicPr>
          <p:cNvPr id="27" name="YouTube icon with link">
            <a:hlinkClick r:id="rId7"/>
          </p:cNvPr>
          <p:cNvPicPr>
            <a:picLocks noChangeAspect="1"/>
          </p:cNvPicPr>
          <p:nvPr userDrawn="1"/>
        </p:nvPicPr>
        <p:blipFill>
          <a:blip r:embed="rId8"/>
          <a:stretch>
            <a:fillRect/>
          </a:stretch>
        </p:blipFill>
        <p:spPr>
          <a:xfrm>
            <a:off x="1683278" y="1749063"/>
            <a:ext cx="363600" cy="363600"/>
          </a:xfrm>
          <a:prstGeom prst="rect">
            <a:avLst/>
          </a:prstGeom>
        </p:spPr>
      </p:pic>
      <p:pic>
        <p:nvPicPr>
          <p:cNvPr id="28" name="Twitter icon with link">
            <a:hlinkClick r:id="rId9" tooltip="https://twitter.com/sap"/>
          </p:cNvPr>
          <p:cNvPicPr>
            <a:picLocks noChangeAspect="1"/>
          </p:cNvPicPr>
          <p:nvPr userDrawn="1"/>
        </p:nvPicPr>
        <p:blipFill>
          <a:blip r:embed="rId10"/>
          <a:stretch>
            <a:fillRect/>
          </a:stretch>
        </p:blipFill>
        <p:spPr>
          <a:xfrm>
            <a:off x="1094533" y="1749959"/>
            <a:ext cx="361809" cy="361809"/>
          </a:xfrm>
          <a:prstGeom prst="rect">
            <a:avLst/>
          </a:prstGeom>
        </p:spPr>
      </p:pic>
      <p:pic>
        <p:nvPicPr>
          <p:cNvPr id="29" name="Facebook icon with link">
            <a:hlinkClick r:id="rId11"/>
          </p:cNvPr>
          <p:cNvPicPr>
            <a:picLocks noChangeAspect="1"/>
          </p:cNvPicPr>
          <p:nvPr userDrawn="1"/>
        </p:nvPicPr>
        <p:blipFill>
          <a:blip r:embed="rId12"/>
          <a:stretch>
            <a:fillRect/>
          </a:stretch>
        </p:blipFill>
        <p:spPr>
          <a:xfrm>
            <a:off x="503997" y="1749063"/>
            <a:ext cx="363600" cy="363600"/>
          </a:xfrm>
          <a:prstGeom prst="rect">
            <a:avLst/>
          </a:prstGeom>
        </p:spPr>
      </p:pic>
      <p:sp>
        <p:nvSpPr>
          <p:cNvPr id="20" name="SAP folgen auf"/>
          <p:cNvSpPr txBox="1"/>
          <p:nvPr userDrawn="1"/>
        </p:nvSpPr>
        <p:spPr bwMode="black">
          <a:xfrm>
            <a:off x="503997"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de-DE" sz="1100" b="0" kern="1200" noProof="0" dirty="0">
                <a:solidFill>
                  <a:schemeClr val="tx1"/>
                </a:solidFill>
                <a:latin typeface="Arial"/>
                <a:ea typeface="Arial Unicode MS" panose="020B0604020202020204" pitchFamily="34" charset="-128"/>
                <a:cs typeface="+mn-cs"/>
              </a:rPr>
              <a:t>SAP folgen auf</a:t>
            </a:r>
          </a:p>
        </p:txBody>
      </p:sp>
    </p:spTree>
    <p:extLst>
      <p:ext uri="{BB962C8B-B14F-4D97-AF65-F5344CB8AC3E}">
        <p14:creationId xmlns:p14="http://schemas.microsoft.com/office/powerpoint/2010/main" val="1911862759"/>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 blue">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3113713247"/>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Text - blue">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36523654"/>
      </p:ext>
    </p:extLst>
  </p:cSld>
  <p:clrMapOvr>
    <a:masterClrMapping/>
  </p:clrMapOvr>
  <p:extLst>
    <p:ext uri="{DCECCB84-F9BA-43D5-87BE-67443E8EF086}">
      <p15:sldGuideLst xmlns:p15="http://schemas.microsoft.com/office/powerpoint/2012/main">
        <p15:guide id="1" pos="316">
          <p15:clr>
            <a:srgbClr val="FBAE40"/>
          </p15:clr>
        </p15:guide>
        <p15:guide id="2" orient="horz" pos="3991">
          <p15:clr>
            <a:srgbClr val="FBAE40"/>
          </p15:clr>
        </p15:guide>
        <p15:guide id="3" pos="7364">
          <p15:clr>
            <a:srgbClr val="FBAE40"/>
          </p15:clr>
        </p15:guide>
        <p15:guide id="4" orient="horz" pos="318">
          <p15:clr>
            <a:srgbClr val="FBAE40"/>
          </p15:clr>
        </p15:guide>
        <p15:guide id="5" orient="horz" pos="552">
          <p15:clr>
            <a:srgbClr val="FBAE40"/>
          </p15:clr>
        </p15:guide>
        <p15:guide id="6" orient="horz" pos="102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ote - blu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dirty="0"/>
              <a:t>“Quote goes here </a:t>
            </a:r>
            <a:br>
              <a:rPr lang="en-US" noProof="0" dirty="0"/>
            </a:br>
            <a:r>
              <a:rPr lang="en-US" noProof="0" dirty="0"/>
              <a:t>and here.”</a:t>
            </a:r>
          </a:p>
          <a:p>
            <a:pPr lvl="1"/>
            <a:r>
              <a:rPr lang="en-US" noProof="0" dirty="0"/>
              <a:t>Source</a:t>
            </a:r>
          </a:p>
        </p:txBody>
      </p:sp>
    </p:spTree>
    <p:extLst>
      <p:ext uri="{BB962C8B-B14F-4D97-AF65-F5344CB8AC3E}">
        <p14:creationId xmlns:p14="http://schemas.microsoft.com/office/powerpoint/2010/main" val="366177160"/>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with Pictogram">
    <p:bg>
      <p:bgRef idx="1001">
        <a:schemeClr val="bg1"/>
      </p:bgRef>
    </p:bg>
    <p:spTree>
      <p:nvGrpSpPr>
        <p:cNvPr id="1" name=""/>
        <p:cNvGrpSpPr/>
        <p:nvPr/>
      </p:nvGrpSpPr>
      <p:grpSpPr>
        <a:xfrm>
          <a:off x="0" y="0"/>
          <a:ext cx="0" cy="0"/>
          <a:chOff x="0" y="0"/>
          <a:chExt cx="0" cy="0"/>
        </a:xfrm>
      </p:grpSpPr>
      <p:sp>
        <p:nvSpPr>
          <p:cNvPr id="7" name="Pictogram Placeholder"/>
          <p:cNvSpPr>
            <a:spLocks noGrp="1"/>
          </p:cNvSpPr>
          <p:nvPr>
            <p:ph type="pic" sz="quarter" idx="16"/>
          </p:nvPr>
        </p:nvSpPr>
        <p:spPr>
          <a:xfrm>
            <a:off x="6954855" y="963000"/>
            <a:ext cx="4932000" cy="4932000"/>
          </a:xfrm>
        </p:spPr>
        <p:txBody>
          <a:bodyPr/>
          <a:lstStyle/>
          <a:p>
            <a:r>
              <a:rPr lang="en-US"/>
              <a:t>Click icon to add picture</a:t>
            </a:r>
            <a:endParaRPr lang="de-DE" dirty="0"/>
          </a:p>
        </p:txBody>
      </p:sp>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a:t>INTERNAL</a:t>
            </a:r>
            <a:endParaRPr lang="en-US" sz="900" dirty="0"/>
          </a:p>
        </p:txBody>
      </p:sp>
      <p:sp>
        <p:nvSpPr>
          <p:cNvPr id="6" name="Speaker"/>
          <p:cNvSpPr>
            <a:spLocks noGrp="1"/>
          </p:cNvSpPr>
          <p:nvPr userDrawn="1">
            <p:ph type="subTitle" idx="1" hasCustomPrompt="1"/>
          </p:nvPr>
        </p:nvSpPr>
        <p:spPr bwMode="black">
          <a:xfrm>
            <a:off x="288001" y="4268503"/>
            <a:ext cx="637343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2019</a:t>
            </a:r>
          </a:p>
        </p:txBody>
      </p:sp>
      <p:sp>
        <p:nvSpPr>
          <p:cNvPr id="8" name="Title 4"/>
          <p:cNvSpPr>
            <a:spLocks noGrp="1"/>
          </p:cNvSpPr>
          <p:nvPr>
            <p:ph type="title" hasCustomPrompt="1"/>
          </p:nvPr>
        </p:nvSpPr>
        <p:spPr>
          <a:xfrm>
            <a:off x="288001" y="2706317"/>
            <a:ext cx="63720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pic>
        <p:nvPicPr>
          <p:cNvPr id="9" name="SAP Logo" descr="SAP Logo" title="SAP Logo">
            <a:extLst>
              <a:ext uri="{FF2B5EF4-FFF2-40B4-BE49-F238E27FC236}">
                <a16:creationId xmlns:a16="http://schemas.microsoft.com/office/drawing/2014/main" id="{6E13D478-79B9-4DF0-A964-50C2206E25E8}"/>
              </a:ext>
            </a:extLst>
          </p:cNvPr>
          <p:cNvPicPr>
            <a:picLocks noChangeAspect="1"/>
          </p:cNvPicPr>
          <p:nvPr userDrawn="1"/>
        </p:nvPicPr>
        <p:blipFill>
          <a:blip r:embed="rId2"/>
          <a:stretch>
            <a:fillRect/>
          </a:stretch>
        </p:blipFill>
        <p:spPr>
          <a:xfrm>
            <a:off x="9949255" y="6217668"/>
            <a:ext cx="1963635" cy="360000"/>
          </a:xfrm>
          <a:prstGeom prst="rect">
            <a:avLst/>
          </a:prstGeom>
        </p:spPr>
      </p:pic>
    </p:spTree>
    <p:extLst>
      <p:ext uri="{BB962C8B-B14F-4D97-AF65-F5344CB8AC3E}">
        <p14:creationId xmlns:p14="http://schemas.microsoft.com/office/powerpoint/2010/main" val="304804629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pos="4196" userDrawn="1">
          <p15:clr>
            <a:srgbClr val="FBAE40"/>
          </p15:clr>
        </p15:guide>
        <p15:guide id="4" orient="horz" pos="2688" userDrawn="1">
          <p15:clr>
            <a:srgbClr val="FBAE40"/>
          </p15:clr>
        </p15:guide>
        <p15:guide id="5" orient="horz" pos="2335" userDrawn="1">
          <p15:clr>
            <a:srgbClr val="FBAE40"/>
          </p15:clr>
        </p15:guide>
        <p15:guide id="6" orient="horz" pos="2960" userDrawn="1">
          <p15:clr>
            <a:srgbClr val="FBAE40"/>
          </p15:clr>
        </p15:guide>
        <p15:guide id="7" orient="horz" pos="414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4000" y="1620000"/>
            <a:ext cx="11185200" cy="4716000"/>
          </a:xfrm>
        </p:spPr>
        <p:txBody>
          <a:bodyPr>
            <a:norm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dirty="0"/>
              <a:t>Agenda Item/Divider Headline</a:t>
            </a:r>
          </a:p>
          <a:p>
            <a:pPr lvl="1"/>
            <a:r>
              <a:rPr lang="en-US" dirty="0"/>
              <a:t>Details</a:t>
            </a:r>
          </a:p>
        </p:txBody>
      </p:sp>
      <p:sp>
        <p:nvSpPr>
          <p:cNvPr id="3" name="Agenda title"/>
          <p:cNvSpPr>
            <a:spLocks noGrp="1"/>
          </p:cNvSpPr>
          <p:nvPr>
            <p:ph type="title" hasCustomPrompt="1"/>
          </p:nvPr>
        </p:nvSpPr>
        <p:spPr/>
        <p:txBody>
          <a:bodyPr/>
          <a:lstStyle>
            <a:lvl1pPr>
              <a:defRPr/>
            </a:lvl1pPr>
          </a:lstStyle>
          <a:p>
            <a:r>
              <a:rPr lang="en-US" dirty="0"/>
              <a:t>Agenda</a:t>
            </a:r>
          </a:p>
        </p:txBody>
      </p:sp>
    </p:spTree>
    <p:extLst>
      <p:ext uri="{BB962C8B-B14F-4D97-AF65-F5344CB8AC3E}">
        <p14:creationId xmlns:p14="http://schemas.microsoft.com/office/powerpoint/2010/main" val="185936061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a:solidFill>
                  <a:schemeClr val="tx1"/>
                </a:solidFill>
                <a:latin typeface="+mj-lt"/>
              </a:defRPr>
            </a:lvl1pPr>
          </a:lstStyle>
          <a:p>
            <a:r>
              <a:rPr lang="en-US" dirty="0"/>
              <a:t>Divider page</a:t>
            </a:r>
            <a:endParaRPr lang="de-DE" dirty="0"/>
          </a:p>
        </p:txBody>
      </p:sp>
    </p:spTree>
    <p:extLst>
      <p:ext uri="{BB962C8B-B14F-4D97-AF65-F5344CB8AC3E}">
        <p14:creationId xmlns:p14="http://schemas.microsoft.com/office/powerpoint/2010/main" val="4109527874"/>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pos="317"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bg>
      <p:bgRef idx="1001">
        <a:schemeClr val="bg1"/>
      </p:bgRef>
    </p:bg>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dirty="0"/>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a:solidFill>
                  <a:schemeClr val="tx1"/>
                </a:solidFill>
                <a:latin typeface="+mj-lt"/>
              </a:defRPr>
            </a:lvl1pPr>
          </a:lstStyle>
          <a:p>
            <a:r>
              <a:rPr lang="en-US" dirty="0"/>
              <a:t>Divider page</a:t>
            </a:r>
            <a:endParaRPr lang="de-DE" dirty="0"/>
          </a:p>
        </p:txBody>
      </p:sp>
    </p:spTree>
    <p:extLst>
      <p:ext uri="{BB962C8B-B14F-4D97-AF65-F5344CB8AC3E}">
        <p14:creationId xmlns:p14="http://schemas.microsoft.com/office/powerpoint/2010/main" val="1008985274"/>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17"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466743634"/>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129332223"/>
      </p:ext>
    </p:extLst>
  </p:cSld>
  <p:clrMapOvr>
    <a:masterClrMapping/>
  </p:clrMapOvr>
  <p:extLst>
    <p:ext uri="{DCECCB84-F9BA-43D5-87BE-67443E8EF086}">
      <p15:sldGuideLst xmlns:p15="http://schemas.microsoft.com/office/powerpoint/2012/main">
        <p15:guide id="1" pos="316" userDrawn="1">
          <p15:clr>
            <a:srgbClr val="FBAE40"/>
          </p15:clr>
        </p15:guide>
        <p15:guide id="2" orient="horz" pos="3991"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102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30481451"/>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102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4" name="Slide numbe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dirty="0"/>
          </a:p>
        </p:txBody>
      </p:sp>
      <p:sp>
        <p:nvSpPr>
          <p:cNvPr id="11" name="Classification"/>
          <p:cNvSpPr txBox="1"/>
          <p:nvPr userDrawn="1"/>
        </p:nvSpPr>
        <p:spPr bwMode="black">
          <a:xfrm>
            <a:off x="2814655" y="6559834"/>
            <a:ext cx="381515"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INTERNAL</a:t>
            </a:r>
            <a:endParaRPr kumimoji="0" lang="en-US" sz="600" b="0" i="0" u="none" kern="0" baseline="0" dirty="0">
              <a:solidFill>
                <a:schemeClr val="tx1"/>
              </a:solidFill>
              <a:latin typeface="Arial"/>
              <a:ea typeface="Arial Unicode MS"/>
              <a:cs typeface="Arial Unicode MS" pitchFamily="34" charset="-128"/>
              <a:sym typeface="Arial"/>
            </a:endParaRPr>
          </a:p>
        </p:txBody>
      </p:sp>
      <p:sp>
        <p:nvSpPr>
          <p:cNvPr id="10" name="Copyright"/>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dirty="0">
                <a:solidFill>
                  <a:schemeClr val="tx1"/>
                </a:solidFill>
              </a:rPr>
              <a:t>2019 SAP SE or an SAP affiliate company. All rights reserved.  </a:t>
            </a:r>
            <a:r>
              <a:rPr kumimoji="0" lang="en-US" sz="600" b="0" i="0" u="none" kern="0" baseline="0" dirty="0">
                <a:solidFill>
                  <a:schemeClr val="tx1"/>
                </a:solidFill>
                <a:latin typeface="Arial"/>
                <a:ea typeface="Arial Unicode MS"/>
                <a:cs typeface="Arial Unicode MS" pitchFamily="34" charset="-128"/>
                <a:sym typeface="Arial"/>
              </a:rPr>
              <a:t>ǀ</a:t>
            </a:r>
          </a:p>
        </p:txBody>
      </p:sp>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dirty="0"/>
              <a:t>Insert page title (sentence case)</a:t>
            </a:r>
          </a:p>
        </p:txBody>
      </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5" r:id="rId3"/>
    <p:sldLayoutId id="2147483741" r:id="rId4"/>
    <p:sldLayoutId id="2147483765" r:id="rId5"/>
    <p:sldLayoutId id="2147483767" r:id="rId6"/>
    <p:sldLayoutId id="2147483743" r:id="rId7"/>
    <p:sldLayoutId id="2147483774" r:id="rId8"/>
    <p:sldLayoutId id="2147483745" r:id="rId9"/>
    <p:sldLayoutId id="2147483760" r:id="rId10"/>
    <p:sldLayoutId id="2147483768" r:id="rId11"/>
    <p:sldLayoutId id="2147483769" r:id="rId12"/>
    <p:sldLayoutId id="2147483770" r:id="rId13"/>
    <p:sldLayoutId id="2147483744" r:id="rId14"/>
    <p:sldLayoutId id="2147483757" r:id="rId15"/>
    <p:sldLayoutId id="2147483748" r:id="rId16"/>
    <p:sldLayoutId id="2147483771" r:id="rId17"/>
    <p:sldLayoutId id="2147483763" r:id="rId18"/>
    <p:sldLayoutId id="2147483751" r:id="rId19"/>
    <p:sldLayoutId id="2147483756" r:id="rId20"/>
    <p:sldLayoutId id="2147483740" r:id="rId21"/>
    <p:sldLayoutId id="2147483754" r:id="rId22"/>
    <p:sldLayoutId id="2147483755" r:id="rId23"/>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195A"/>
        </a:solidFill>
        <a:effectLst/>
      </p:bgPr>
    </p:bg>
    <p:spTree>
      <p:nvGrpSpPr>
        <p:cNvPr id="1" name=""/>
        <p:cNvGrpSpPr/>
        <p:nvPr/>
      </p:nvGrpSpPr>
      <p:grpSpPr>
        <a:xfrm>
          <a:off x="0" y="0"/>
          <a:ext cx="0" cy="0"/>
          <a:chOff x="0" y="0"/>
          <a:chExt cx="0" cy="0"/>
        </a:xfrm>
      </p:grpSpPr>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dirty="0"/>
              <a:t>Insert page title (sentence case)</a:t>
            </a:r>
          </a:p>
        </p:txBody>
      </p:sp>
      <p:sp>
        <p:nvSpPr>
          <p:cNvPr id="13" name="Slide number">
            <a:extLst>
              <a:ext uri="{FF2B5EF4-FFF2-40B4-BE49-F238E27FC236}">
                <a16:creationId xmlns:a16="http://schemas.microsoft.com/office/drawing/2014/main" id="{6F6D7778-F272-4F12-ADD2-8AE6FF10DDDC}"/>
              </a:ext>
            </a:extLst>
          </p:cNvP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dirty="0"/>
          </a:p>
        </p:txBody>
      </p:sp>
      <p:sp>
        <p:nvSpPr>
          <p:cNvPr id="14" name="Classification">
            <a:extLst>
              <a:ext uri="{FF2B5EF4-FFF2-40B4-BE49-F238E27FC236}">
                <a16:creationId xmlns:a16="http://schemas.microsoft.com/office/drawing/2014/main" id="{4950D02E-DEA7-4F24-8212-FEEF73ED9421}"/>
              </a:ext>
            </a:extLst>
          </p:cNvPr>
          <p:cNvSpPr txBox="1"/>
          <p:nvPr userDrawn="1"/>
        </p:nvSpPr>
        <p:spPr bwMode="black">
          <a:xfrm>
            <a:off x="2814655" y="6559834"/>
            <a:ext cx="381515"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INTERNAL</a:t>
            </a:r>
            <a:endParaRPr kumimoji="0" lang="en-US" sz="600" b="0" i="0" u="none" kern="0" baseline="0" dirty="0">
              <a:solidFill>
                <a:schemeClr val="tx1"/>
              </a:solidFill>
              <a:latin typeface="Arial"/>
              <a:ea typeface="Arial Unicode MS"/>
              <a:cs typeface="Arial Unicode MS" pitchFamily="34" charset="-128"/>
              <a:sym typeface="Arial"/>
            </a:endParaRPr>
          </a:p>
        </p:txBody>
      </p:sp>
      <p:sp>
        <p:nvSpPr>
          <p:cNvPr id="15" name="Copyright">
            <a:extLst>
              <a:ext uri="{FF2B5EF4-FFF2-40B4-BE49-F238E27FC236}">
                <a16:creationId xmlns:a16="http://schemas.microsoft.com/office/drawing/2014/main" id="{A507F817-5D47-4500-8930-FF4D058FA111}"/>
              </a:ext>
            </a:extLst>
          </p:cNvPr>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dirty="0">
                <a:solidFill>
                  <a:schemeClr val="tx1"/>
                </a:solidFill>
              </a:rPr>
              <a:t>2019 SAP SE or an SAP affiliate company. All rights reserved.  </a:t>
            </a:r>
            <a:r>
              <a:rPr kumimoji="0" lang="en-US" sz="600" b="0" i="0" u="none" kern="0" baseline="0" dirty="0">
                <a:solidFill>
                  <a:schemeClr val="tx1"/>
                </a:solidFill>
                <a:latin typeface="Arial"/>
                <a:ea typeface="Arial Unicode MS"/>
                <a:cs typeface="Arial Unicode MS" pitchFamily="34" charset="-128"/>
                <a:sym typeface="Arial"/>
              </a:rPr>
              <a:t>ǀ</a:t>
            </a:r>
          </a:p>
        </p:txBody>
      </p:sp>
    </p:spTree>
    <p:extLst>
      <p:ext uri="{BB962C8B-B14F-4D97-AF65-F5344CB8AC3E}">
        <p14:creationId xmlns:p14="http://schemas.microsoft.com/office/powerpoint/2010/main" val="2031361106"/>
      </p:ext>
    </p:extLst>
  </p:cSld>
  <p:clrMap bg1="dk1" tx1="lt1" bg2="dk2" tx2="lt2" accent1="accent1" accent2="accent2" accent3="accent3" accent4="accent4" accent5="accent5" accent6="accent6" hlink="hlink" folHlink="folHlink"/>
  <p:sldLayoutIdLst>
    <p:sldLayoutId id="2147483789" r:id="rId1"/>
    <p:sldLayoutId id="2147483791" r:id="rId2"/>
    <p:sldLayoutId id="2147483798" r:id="rId3"/>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35.png"/></Relationships>
</file>

<file path=ppt/slides/_rels/slide1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8.xml"/><Relationship Id="rId4" Type="http://schemas.openxmlformats.org/officeDocument/2006/relationships/image" Target="../media/image38.png"/></Relationships>
</file>

<file path=ppt/slides/_rels/slide13.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hyperlink" Target="https://docs.python-guide.org/starting/install3/osx/" TargetMode="External"/><Relationship Id="rId7" Type="http://schemas.openxmlformats.org/officeDocument/2006/relationships/image" Target="../media/image49.png"/><Relationship Id="rId2" Type="http://schemas.openxmlformats.org/officeDocument/2006/relationships/hyperlink" Target="https://phoenixnap.com/kb/how-to-install-python-3-ubuntu" TargetMode="External"/><Relationship Id="rId1" Type="http://schemas.openxmlformats.org/officeDocument/2006/relationships/slideLayout" Target="../slideLayouts/slideLayout8.xml"/><Relationship Id="rId6" Type="http://schemas.openxmlformats.org/officeDocument/2006/relationships/hyperlink" Target="https://www.postman.com/downloads/" TargetMode="External"/><Relationship Id="rId5" Type="http://schemas.openxmlformats.org/officeDocument/2006/relationships/hyperlink" Target="https://docs.docker.com/get-docker/" TargetMode="External"/><Relationship Id="rId4" Type="http://schemas.openxmlformats.org/officeDocument/2006/relationships/hyperlink" Target="https://www.python.org/download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13.jpeg"/><Relationship Id="rId13" Type="http://schemas.openxmlformats.org/officeDocument/2006/relationships/image" Target="../media/image18.png"/><Relationship Id="rId18" Type="http://schemas.openxmlformats.org/officeDocument/2006/relationships/image" Target="../media/image23.png"/><Relationship Id="rId3" Type="http://schemas.openxmlformats.org/officeDocument/2006/relationships/image" Target="../media/image8.jpeg"/><Relationship Id="rId21" Type="http://schemas.openxmlformats.org/officeDocument/2006/relationships/image" Target="../media/image26.jpeg"/><Relationship Id="rId7" Type="http://schemas.openxmlformats.org/officeDocument/2006/relationships/image" Target="../media/image12.jpeg"/><Relationship Id="rId12" Type="http://schemas.openxmlformats.org/officeDocument/2006/relationships/image" Target="../media/image17.png"/><Relationship Id="rId17" Type="http://schemas.openxmlformats.org/officeDocument/2006/relationships/image" Target="../media/image22.png"/><Relationship Id="rId2" Type="http://schemas.openxmlformats.org/officeDocument/2006/relationships/notesSlide" Target="../notesSlides/notesSlide3.xml"/><Relationship Id="rId16" Type="http://schemas.openxmlformats.org/officeDocument/2006/relationships/image" Target="../media/image21.png"/><Relationship Id="rId20" Type="http://schemas.openxmlformats.org/officeDocument/2006/relationships/image" Target="../media/image25.jpeg"/><Relationship Id="rId1" Type="http://schemas.openxmlformats.org/officeDocument/2006/relationships/slideLayout" Target="../slideLayouts/slideLayout7.xml"/><Relationship Id="rId6" Type="http://schemas.openxmlformats.org/officeDocument/2006/relationships/image" Target="../media/image11.jpeg"/><Relationship Id="rId11" Type="http://schemas.openxmlformats.org/officeDocument/2006/relationships/image" Target="../media/image16.png"/><Relationship Id="rId5" Type="http://schemas.openxmlformats.org/officeDocument/2006/relationships/image" Target="../media/image10.png"/><Relationship Id="rId15" Type="http://schemas.openxmlformats.org/officeDocument/2006/relationships/image" Target="../media/image20.png"/><Relationship Id="rId10" Type="http://schemas.openxmlformats.org/officeDocument/2006/relationships/image" Target="../media/image15.png"/><Relationship Id="rId19" Type="http://schemas.openxmlformats.org/officeDocument/2006/relationships/image" Target="../media/image24.png"/><Relationship Id="rId4" Type="http://schemas.openxmlformats.org/officeDocument/2006/relationships/image" Target="../media/image9.jpeg"/><Relationship Id="rId9" Type="http://schemas.openxmlformats.org/officeDocument/2006/relationships/image" Target="../media/image14.jpeg"/><Relationship Id="rId14" Type="http://schemas.openxmlformats.org/officeDocument/2006/relationships/image" Target="../media/image19.png"/></Relationships>
</file>

<file path=ppt/slides/_rels/slide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image" Target="../media/image32.png"/><Relationship Id="rId4"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Speaker"/>
          <p:cNvSpPr>
            <a:spLocks noGrp="1"/>
          </p:cNvSpPr>
          <p:nvPr>
            <p:ph type="subTitle" idx="1"/>
          </p:nvPr>
        </p:nvSpPr>
        <p:spPr bwMode="gray"/>
        <p:txBody>
          <a:bodyPr/>
          <a:lstStyle/>
          <a:p>
            <a:r>
              <a:rPr lang="en-US" dirty="0"/>
              <a:t>Mengyuan Liu, PhD, SAP Concur</a:t>
            </a:r>
          </a:p>
          <a:p>
            <a:pPr lvl="0"/>
            <a:r>
              <a:rPr lang="en-US" dirty="0"/>
              <a:t>Apr 4th, 2022</a:t>
            </a:r>
          </a:p>
        </p:txBody>
      </p:sp>
      <p:sp>
        <p:nvSpPr>
          <p:cNvPr id="8" name="Presentation Title"/>
          <p:cNvSpPr>
            <a:spLocks noGrp="1"/>
          </p:cNvSpPr>
          <p:nvPr>
            <p:ph type="title"/>
          </p:nvPr>
        </p:nvSpPr>
        <p:spPr bwMode="gray">
          <a:xfrm>
            <a:off x="288000" y="3950857"/>
            <a:ext cx="10899174" cy="997196"/>
          </a:xfrm>
        </p:spPr>
        <p:txBody>
          <a:bodyPr/>
          <a:lstStyle/>
          <a:p>
            <a:r>
              <a:rPr lang="en-US" dirty="0"/>
              <a:t>Session 2 of ML workshop</a:t>
            </a:r>
            <a:br>
              <a:rPr lang="en-US" dirty="0"/>
            </a:br>
            <a:r>
              <a:rPr lang="en-US" dirty="0">
                <a:solidFill>
                  <a:schemeClr val="accent1"/>
                </a:solidFill>
              </a:rPr>
              <a:t>ML Lifecycle and Solutions at Concur DS</a:t>
            </a:r>
            <a:endParaRPr lang="de-DE" dirty="0">
              <a:solidFill>
                <a:schemeClr val="accent1"/>
              </a:solidFill>
            </a:endParaRPr>
          </a:p>
        </p:txBody>
      </p:sp>
      <p:pic>
        <p:nvPicPr>
          <p:cNvPr id="11" name="Picture Placeholder 5">
            <a:extLst>
              <a:ext uri="{FF2B5EF4-FFF2-40B4-BE49-F238E27FC236}">
                <a16:creationId xmlns:a16="http://schemas.microsoft.com/office/drawing/2014/main" id="{087E2F8D-9689-A046-810C-3B41D2A0CDE1}"/>
              </a:ext>
            </a:extLst>
          </p:cNvPr>
          <p:cNvPicPr>
            <a:picLocks noGrp="1" noChangeAspect="1"/>
          </p:cNvPicPr>
          <p:nvPr>
            <p:ph type="pic" sz="quarter" idx="12"/>
          </p:nvPr>
        </p:nvPicPr>
        <p:blipFill rotWithShape="1">
          <a:blip r:embed="rId3" cstate="screen">
            <a:extLst>
              <a:ext uri="{28A0092B-C50C-407E-A947-70E740481C1C}">
                <a14:useLocalDpi xmlns:a14="http://schemas.microsoft.com/office/drawing/2010/main"/>
              </a:ext>
            </a:extLst>
          </a:blip>
          <a:srcRect l="10" r="10"/>
          <a:stretch/>
        </p:blipFill>
        <p:spPr/>
      </p:pic>
    </p:spTree>
    <p:extLst>
      <p:ext uri="{BB962C8B-B14F-4D97-AF65-F5344CB8AC3E}">
        <p14:creationId xmlns:p14="http://schemas.microsoft.com/office/powerpoint/2010/main" val="32621794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A1FE281-90B9-834F-A3AB-EF8628BD3C08}"/>
              </a:ext>
            </a:extLst>
          </p:cNvPr>
          <p:cNvSpPr>
            <a:spLocks noGrp="1"/>
          </p:cNvSpPr>
          <p:nvPr>
            <p:ph type="body" sz="quarter" idx="10"/>
          </p:nvPr>
        </p:nvSpPr>
        <p:spPr/>
        <p:txBody>
          <a:bodyPr/>
          <a:lstStyle/>
          <a:p>
            <a:r>
              <a:rPr lang="en-US" dirty="0"/>
              <a:t> </a:t>
            </a:r>
          </a:p>
        </p:txBody>
      </p:sp>
      <p:sp>
        <p:nvSpPr>
          <p:cNvPr id="3" name="Title 2">
            <a:extLst>
              <a:ext uri="{FF2B5EF4-FFF2-40B4-BE49-F238E27FC236}">
                <a16:creationId xmlns:a16="http://schemas.microsoft.com/office/drawing/2014/main" id="{7E25B05F-C526-C641-9E43-DDF4907EA91C}"/>
              </a:ext>
            </a:extLst>
          </p:cNvPr>
          <p:cNvSpPr>
            <a:spLocks noGrp="1"/>
          </p:cNvSpPr>
          <p:nvPr>
            <p:ph type="title"/>
          </p:nvPr>
        </p:nvSpPr>
        <p:spPr/>
        <p:txBody>
          <a:bodyPr/>
          <a:lstStyle/>
          <a:p>
            <a:r>
              <a:rPr lang="en-US" dirty="0"/>
              <a:t>Machine Learning Model Development</a:t>
            </a:r>
          </a:p>
        </p:txBody>
      </p:sp>
      <p:pic>
        <p:nvPicPr>
          <p:cNvPr id="4" name="Picture 3">
            <a:extLst>
              <a:ext uri="{FF2B5EF4-FFF2-40B4-BE49-F238E27FC236}">
                <a16:creationId xmlns:a16="http://schemas.microsoft.com/office/drawing/2014/main" id="{C74F3ED8-349F-AA4E-AC19-BBADDE761EFF}"/>
              </a:ext>
            </a:extLst>
          </p:cNvPr>
          <p:cNvPicPr>
            <a:picLocks noChangeAspect="1"/>
          </p:cNvPicPr>
          <p:nvPr/>
        </p:nvPicPr>
        <p:blipFill>
          <a:blip r:embed="rId3"/>
          <a:stretch>
            <a:fillRect/>
          </a:stretch>
        </p:blipFill>
        <p:spPr>
          <a:xfrm>
            <a:off x="2229393" y="1332015"/>
            <a:ext cx="7335226" cy="4716000"/>
          </a:xfrm>
          <a:prstGeom prst="rect">
            <a:avLst/>
          </a:prstGeom>
        </p:spPr>
      </p:pic>
    </p:spTree>
    <p:extLst>
      <p:ext uri="{BB962C8B-B14F-4D97-AF65-F5344CB8AC3E}">
        <p14:creationId xmlns:p14="http://schemas.microsoft.com/office/powerpoint/2010/main" val="2248365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A50EF0-FA5B-B849-90B7-C700A55CCC6A}"/>
              </a:ext>
            </a:extLst>
          </p:cNvPr>
          <p:cNvSpPr>
            <a:spLocks noGrp="1"/>
          </p:cNvSpPr>
          <p:nvPr>
            <p:ph type="title"/>
          </p:nvPr>
        </p:nvSpPr>
        <p:spPr/>
        <p:txBody>
          <a:bodyPr/>
          <a:lstStyle/>
          <a:p>
            <a:r>
              <a:rPr lang="en-US" dirty="0"/>
              <a:t>How to deal with images?</a:t>
            </a:r>
          </a:p>
        </p:txBody>
      </p:sp>
      <p:grpSp>
        <p:nvGrpSpPr>
          <p:cNvPr id="6" name="Group 5">
            <a:extLst>
              <a:ext uri="{FF2B5EF4-FFF2-40B4-BE49-F238E27FC236}">
                <a16:creationId xmlns:a16="http://schemas.microsoft.com/office/drawing/2014/main" id="{1A7C1748-BDC6-3B47-AFB0-381BD0F76F43}"/>
              </a:ext>
            </a:extLst>
          </p:cNvPr>
          <p:cNvGrpSpPr/>
          <p:nvPr/>
        </p:nvGrpSpPr>
        <p:grpSpPr>
          <a:xfrm>
            <a:off x="794643" y="1891455"/>
            <a:ext cx="6476145" cy="3911561"/>
            <a:chOff x="1557337" y="1193800"/>
            <a:chExt cx="9080500" cy="4578122"/>
          </a:xfrm>
        </p:grpSpPr>
        <p:pic>
          <p:nvPicPr>
            <p:cNvPr id="4" name="Picture 3">
              <a:extLst>
                <a:ext uri="{FF2B5EF4-FFF2-40B4-BE49-F238E27FC236}">
                  <a16:creationId xmlns:a16="http://schemas.microsoft.com/office/drawing/2014/main" id="{769E7C3B-64A6-CA40-9FD6-1ECD1B052729}"/>
                </a:ext>
              </a:extLst>
            </p:cNvPr>
            <p:cNvPicPr>
              <a:picLocks noChangeAspect="1"/>
            </p:cNvPicPr>
            <p:nvPr/>
          </p:nvPicPr>
          <p:blipFill>
            <a:blip r:embed="rId3"/>
            <a:stretch>
              <a:fillRect/>
            </a:stretch>
          </p:blipFill>
          <p:spPr>
            <a:xfrm>
              <a:off x="1557337" y="1193800"/>
              <a:ext cx="9080500" cy="4470400"/>
            </a:xfrm>
            <a:prstGeom prst="rect">
              <a:avLst/>
            </a:prstGeom>
          </p:spPr>
        </p:pic>
        <p:sp>
          <p:nvSpPr>
            <p:cNvPr id="5" name="TextBox 4">
              <a:extLst>
                <a:ext uri="{FF2B5EF4-FFF2-40B4-BE49-F238E27FC236}">
                  <a16:creationId xmlns:a16="http://schemas.microsoft.com/office/drawing/2014/main" id="{11E39A4B-282E-A141-A68C-A11BB2C8633C}"/>
                </a:ext>
              </a:extLst>
            </p:cNvPr>
            <p:cNvSpPr txBox="1"/>
            <p:nvPr/>
          </p:nvSpPr>
          <p:spPr>
            <a:xfrm>
              <a:off x="8460438" y="5556479"/>
              <a:ext cx="1536831" cy="215443"/>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400" dirty="0" err="1"/>
                <a:t>Yosinski</a:t>
              </a:r>
              <a:r>
                <a:rPr lang="en-US" sz="1400" dirty="0"/>
                <a:t> et al. 2015</a:t>
              </a:r>
            </a:p>
          </p:txBody>
        </p:sp>
      </p:grpSp>
      <p:grpSp>
        <p:nvGrpSpPr>
          <p:cNvPr id="12" name="Group 11">
            <a:extLst>
              <a:ext uri="{FF2B5EF4-FFF2-40B4-BE49-F238E27FC236}">
                <a16:creationId xmlns:a16="http://schemas.microsoft.com/office/drawing/2014/main" id="{2F501C0E-B0AF-1841-8ACF-D1B45D5ED0FE}"/>
              </a:ext>
            </a:extLst>
          </p:cNvPr>
          <p:cNvGrpSpPr/>
          <p:nvPr/>
        </p:nvGrpSpPr>
        <p:grpSpPr>
          <a:xfrm>
            <a:off x="8564718" y="2719847"/>
            <a:ext cx="2835814" cy="4443984"/>
            <a:chOff x="7362092" y="984832"/>
            <a:chExt cx="3785384" cy="5873168"/>
          </a:xfrm>
        </p:grpSpPr>
        <p:pic>
          <p:nvPicPr>
            <p:cNvPr id="8" name="Picture 7">
              <a:extLst>
                <a:ext uri="{FF2B5EF4-FFF2-40B4-BE49-F238E27FC236}">
                  <a16:creationId xmlns:a16="http://schemas.microsoft.com/office/drawing/2014/main" id="{7965716D-54D1-9F47-96FE-DBB95D7CAAD4}"/>
                </a:ext>
              </a:extLst>
            </p:cNvPr>
            <p:cNvPicPr>
              <a:picLocks noChangeAspect="1"/>
            </p:cNvPicPr>
            <p:nvPr/>
          </p:nvPicPr>
          <p:blipFill>
            <a:blip r:embed="rId4"/>
            <a:stretch>
              <a:fillRect/>
            </a:stretch>
          </p:blipFill>
          <p:spPr>
            <a:xfrm>
              <a:off x="7750717" y="984832"/>
              <a:ext cx="3396759" cy="5873168"/>
            </a:xfrm>
            <a:prstGeom prst="rect">
              <a:avLst/>
            </a:prstGeom>
          </p:spPr>
        </p:pic>
        <p:sp>
          <p:nvSpPr>
            <p:cNvPr id="11" name="Rectangle 10">
              <a:extLst>
                <a:ext uri="{FF2B5EF4-FFF2-40B4-BE49-F238E27FC236}">
                  <a16:creationId xmlns:a16="http://schemas.microsoft.com/office/drawing/2014/main" id="{45C66548-60C4-5248-99BE-BF2394BB8063}"/>
                </a:ext>
              </a:extLst>
            </p:cNvPr>
            <p:cNvSpPr/>
            <p:nvPr/>
          </p:nvSpPr>
          <p:spPr bwMode="gray">
            <a:xfrm>
              <a:off x="7362092" y="4794738"/>
              <a:ext cx="691662" cy="2063262"/>
            </a:xfrm>
            <a:prstGeom prst="rect">
              <a:avLst/>
            </a:prstGeom>
            <a:solidFill>
              <a:schemeClr val="bg1"/>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a:ln>
                  <a:noFill/>
                </a:ln>
                <a:effectLst/>
                <a:uLnTx/>
                <a:uFillTx/>
                <a:ea typeface="Arial Unicode MS" pitchFamily="34" charset="-128"/>
                <a:cs typeface="Arial Unicode MS" pitchFamily="34" charset="-128"/>
              </a:endParaRPr>
            </a:p>
          </p:txBody>
        </p:sp>
      </p:grpSp>
      <p:cxnSp>
        <p:nvCxnSpPr>
          <p:cNvPr id="10" name="Straight Arrow Connector 9">
            <a:extLst>
              <a:ext uri="{FF2B5EF4-FFF2-40B4-BE49-F238E27FC236}">
                <a16:creationId xmlns:a16="http://schemas.microsoft.com/office/drawing/2014/main" id="{A36D0467-38E8-3D4C-83BE-2A27DD5B0BF9}"/>
              </a:ext>
            </a:extLst>
          </p:cNvPr>
          <p:cNvCxnSpPr>
            <a:cxnSpLocks/>
            <a:endCxn id="8" idx="1"/>
          </p:cNvCxnSpPr>
          <p:nvPr/>
        </p:nvCxnSpPr>
        <p:spPr>
          <a:xfrm>
            <a:off x="7441783" y="4243754"/>
            <a:ext cx="1414073" cy="698085"/>
          </a:xfrm>
          <a:prstGeom prst="straightConnector1">
            <a:avLst/>
          </a:prstGeom>
          <a:ln w="28575">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E747040-E303-CD4B-882A-75CF1E9509CF}"/>
              </a:ext>
            </a:extLst>
          </p:cNvPr>
          <p:cNvCxnSpPr>
            <a:cxnSpLocks/>
          </p:cNvCxnSpPr>
          <p:nvPr/>
        </p:nvCxnSpPr>
        <p:spPr>
          <a:xfrm flipV="1">
            <a:off x="7340077" y="1647074"/>
            <a:ext cx="1571803" cy="1884502"/>
          </a:xfrm>
          <a:prstGeom prst="straightConnector1">
            <a:avLst/>
          </a:prstGeom>
          <a:ln w="28575">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C24C485-82C8-484C-BAE7-952D4E2450EE}"/>
              </a:ext>
            </a:extLst>
          </p:cNvPr>
          <p:cNvSpPr txBox="1"/>
          <p:nvPr/>
        </p:nvSpPr>
        <p:spPr>
          <a:xfrm>
            <a:off x="9073661" y="1243894"/>
            <a:ext cx="1461939"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Traditional ML</a:t>
            </a:r>
          </a:p>
        </p:txBody>
      </p:sp>
      <p:sp>
        <p:nvSpPr>
          <p:cNvPr id="18" name="TextBox 17">
            <a:extLst>
              <a:ext uri="{FF2B5EF4-FFF2-40B4-BE49-F238E27FC236}">
                <a16:creationId xmlns:a16="http://schemas.microsoft.com/office/drawing/2014/main" id="{85167468-577A-4146-9CE5-C8F42898EF04}"/>
              </a:ext>
            </a:extLst>
          </p:cNvPr>
          <p:cNvSpPr txBox="1"/>
          <p:nvPr/>
        </p:nvSpPr>
        <p:spPr>
          <a:xfrm>
            <a:off x="7693598" y="2182600"/>
            <a:ext cx="1083630" cy="246221"/>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600" kern="0" dirty="0">
                <a:ea typeface="Arial Unicode MS" pitchFamily="34" charset="-128"/>
                <a:cs typeface="Arial Unicode MS" pitchFamily="34" charset="-128"/>
              </a:rPr>
              <a:t>CV features</a:t>
            </a:r>
          </a:p>
        </p:txBody>
      </p:sp>
      <p:sp>
        <p:nvSpPr>
          <p:cNvPr id="22" name="TextBox 21">
            <a:extLst>
              <a:ext uri="{FF2B5EF4-FFF2-40B4-BE49-F238E27FC236}">
                <a16:creationId xmlns:a16="http://schemas.microsoft.com/office/drawing/2014/main" id="{04896663-316D-294C-AC26-31F58B572417}"/>
              </a:ext>
            </a:extLst>
          </p:cNvPr>
          <p:cNvSpPr txBox="1"/>
          <p:nvPr/>
        </p:nvSpPr>
        <p:spPr>
          <a:xfrm>
            <a:off x="7340077" y="4377182"/>
            <a:ext cx="1426336" cy="430887"/>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400" kern="0" dirty="0">
                <a:ea typeface="Arial Unicode MS" pitchFamily="34" charset="-128"/>
                <a:cs typeface="Arial Unicode MS" pitchFamily="34" charset="-128"/>
              </a:rPr>
              <a:t>Automatically learnt features</a:t>
            </a:r>
          </a:p>
        </p:txBody>
      </p:sp>
      <p:sp>
        <p:nvSpPr>
          <p:cNvPr id="23" name="TextBox 22">
            <a:extLst>
              <a:ext uri="{FF2B5EF4-FFF2-40B4-BE49-F238E27FC236}">
                <a16:creationId xmlns:a16="http://schemas.microsoft.com/office/drawing/2014/main" id="{9F288B85-D7D0-6742-9B6A-B5E1FBB3631C}"/>
              </a:ext>
            </a:extLst>
          </p:cNvPr>
          <p:cNvSpPr txBox="1"/>
          <p:nvPr/>
        </p:nvSpPr>
        <p:spPr>
          <a:xfrm>
            <a:off x="3365866" y="1491567"/>
            <a:ext cx="1333698"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Convolutions</a:t>
            </a:r>
          </a:p>
        </p:txBody>
      </p:sp>
      <p:sp>
        <p:nvSpPr>
          <p:cNvPr id="25" name="TextBox 24">
            <a:extLst>
              <a:ext uri="{FF2B5EF4-FFF2-40B4-BE49-F238E27FC236}">
                <a16:creationId xmlns:a16="http://schemas.microsoft.com/office/drawing/2014/main" id="{D047E1E0-A47A-2542-AB2D-65A632710D2C}"/>
              </a:ext>
            </a:extLst>
          </p:cNvPr>
          <p:cNvSpPr txBox="1"/>
          <p:nvPr/>
        </p:nvSpPr>
        <p:spPr>
          <a:xfrm>
            <a:off x="8243062" y="6414375"/>
            <a:ext cx="3770263"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Convolutional Neural Network (CNN)</a:t>
            </a:r>
          </a:p>
        </p:txBody>
      </p:sp>
    </p:spTree>
    <p:extLst>
      <p:ext uri="{BB962C8B-B14F-4D97-AF65-F5344CB8AC3E}">
        <p14:creationId xmlns:p14="http://schemas.microsoft.com/office/powerpoint/2010/main" val="41924303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7F0E0AB-F769-E042-B66A-BCB57621FEC3}"/>
              </a:ext>
            </a:extLst>
          </p:cNvPr>
          <p:cNvSpPr>
            <a:spLocks noGrp="1"/>
          </p:cNvSpPr>
          <p:nvPr>
            <p:ph type="body" sz="quarter" idx="10"/>
          </p:nvPr>
        </p:nvSpPr>
        <p:spPr>
          <a:xfrm>
            <a:off x="504000" y="1350370"/>
            <a:ext cx="11186477" cy="4716000"/>
          </a:xfrm>
        </p:spPr>
        <p:txBody>
          <a:bodyPr/>
          <a:lstStyle/>
          <a:p>
            <a:pPr marL="342900" indent="-342900">
              <a:buFont typeface="Arial" panose="020B0604020202020204" pitchFamily="34" charset="0"/>
              <a:buChar char="•"/>
            </a:pPr>
            <a:r>
              <a:rPr lang="en-US" dirty="0"/>
              <a:t>Word embedding + traditional ML</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endParaRPr lang="en-US" dirty="0"/>
          </a:p>
          <a:p>
            <a:pPr marL="342900" indent="-342900">
              <a:buFont typeface="Arial" panose="020B0604020202020204" pitchFamily="34" charset="0"/>
              <a:buChar char="•"/>
            </a:pPr>
            <a:r>
              <a:rPr lang="en-US" dirty="0"/>
              <a:t>Recurrent Neural Network (RNN)</a:t>
            </a:r>
          </a:p>
        </p:txBody>
      </p:sp>
      <p:sp>
        <p:nvSpPr>
          <p:cNvPr id="3" name="Title 2">
            <a:extLst>
              <a:ext uri="{FF2B5EF4-FFF2-40B4-BE49-F238E27FC236}">
                <a16:creationId xmlns:a16="http://schemas.microsoft.com/office/drawing/2014/main" id="{D238BE30-0C13-CB4F-9D07-0C7346E6056D}"/>
              </a:ext>
            </a:extLst>
          </p:cNvPr>
          <p:cNvSpPr>
            <a:spLocks noGrp="1"/>
          </p:cNvSpPr>
          <p:nvPr>
            <p:ph type="title"/>
          </p:nvPr>
        </p:nvSpPr>
        <p:spPr/>
        <p:txBody>
          <a:bodyPr/>
          <a:lstStyle/>
          <a:p>
            <a:r>
              <a:rPr lang="en-US" dirty="0"/>
              <a:t>How to deal with texts?</a:t>
            </a:r>
          </a:p>
        </p:txBody>
      </p:sp>
      <p:pic>
        <p:nvPicPr>
          <p:cNvPr id="4" name="Picture 3">
            <a:extLst>
              <a:ext uri="{FF2B5EF4-FFF2-40B4-BE49-F238E27FC236}">
                <a16:creationId xmlns:a16="http://schemas.microsoft.com/office/drawing/2014/main" id="{D14596BB-6874-7B40-B6E9-A73198A5F54D}"/>
              </a:ext>
            </a:extLst>
          </p:cNvPr>
          <p:cNvPicPr>
            <a:picLocks noChangeAspect="1"/>
          </p:cNvPicPr>
          <p:nvPr/>
        </p:nvPicPr>
        <p:blipFill>
          <a:blip r:embed="rId2"/>
          <a:stretch>
            <a:fillRect/>
          </a:stretch>
        </p:blipFill>
        <p:spPr>
          <a:xfrm>
            <a:off x="1652954" y="1963898"/>
            <a:ext cx="3911676" cy="1606581"/>
          </a:xfrm>
          <a:prstGeom prst="rect">
            <a:avLst/>
          </a:prstGeom>
        </p:spPr>
      </p:pic>
      <p:pic>
        <p:nvPicPr>
          <p:cNvPr id="6" name="Picture 5">
            <a:extLst>
              <a:ext uri="{FF2B5EF4-FFF2-40B4-BE49-F238E27FC236}">
                <a16:creationId xmlns:a16="http://schemas.microsoft.com/office/drawing/2014/main" id="{BDAE10AA-46A7-C24B-B72D-8C9572BE28E7}"/>
              </a:ext>
            </a:extLst>
          </p:cNvPr>
          <p:cNvPicPr>
            <a:picLocks noChangeAspect="1"/>
          </p:cNvPicPr>
          <p:nvPr/>
        </p:nvPicPr>
        <p:blipFill>
          <a:blip r:embed="rId3"/>
          <a:stretch>
            <a:fillRect/>
          </a:stretch>
        </p:blipFill>
        <p:spPr>
          <a:xfrm>
            <a:off x="6630545" y="1921451"/>
            <a:ext cx="4132506" cy="1695920"/>
          </a:xfrm>
          <a:prstGeom prst="rect">
            <a:avLst/>
          </a:prstGeom>
        </p:spPr>
      </p:pic>
      <p:cxnSp>
        <p:nvCxnSpPr>
          <p:cNvPr id="8" name="Straight Arrow Connector 7">
            <a:extLst>
              <a:ext uri="{FF2B5EF4-FFF2-40B4-BE49-F238E27FC236}">
                <a16:creationId xmlns:a16="http://schemas.microsoft.com/office/drawing/2014/main" id="{41CE5214-767D-8049-9E09-B35102EB0E5A}"/>
              </a:ext>
            </a:extLst>
          </p:cNvPr>
          <p:cNvCxnSpPr>
            <a:stCxn id="4" idx="3"/>
            <a:endCxn id="6" idx="1"/>
          </p:cNvCxnSpPr>
          <p:nvPr/>
        </p:nvCxnSpPr>
        <p:spPr>
          <a:xfrm>
            <a:off x="5564630" y="2767189"/>
            <a:ext cx="1065915" cy="2222"/>
          </a:xfrm>
          <a:prstGeom prst="straightConnector1">
            <a:avLst/>
          </a:prstGeom>
          <a:ln w="19050">
            <a:headEnd type="none" w="med" len="med"/>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C78A4E49-B090-7B46-9618-1580728DFF96}"/>
              </a:ext>
            </a:extLst>
          </p:cNvPr>
          <p:cNvPicPr>
            <a:picLocks noChangeAspect="1"/>
          </p:cNvPicPr>
          <p:nvPr/>
        </p:nvPicPr>
        <p:blipFill>
          <a:blip r:embed="rId4"/>
          <a:stretch>
            <a:fillRect/>
          </a:stretch>
        </p:blipFill>
        <p:spPr>
          <a:xfrm>
            <a:off x="3798276" y="4366762"/>
            <a:ext cx="4254133" cy="2100142"/>
          </a:xfrm>
          <a:prstGeom prst="rect">
            <a:avLst/>
          </a:prstGeom>
        </p:spPr>
      </p:pic>
    </p:spTree>
    <p:extLst>
      <p:ext uri="{BB962C8B-B14F-4D97-AF65-F5344CB8AC3E}">
        <p14:creationId xmlns:p14="http://schemas.microsoft.com/office/powerpoint/2010/main" val="18653543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3EBEF3-2134-F741-B738-E57A678DA4D0}"/>
              </a:ext>
            </a:extLst>
          </p:cNvPr>
          <p:cNvSpPr>
            <a:spLocks noGrp="1"/>
          </p:cNvSpPr>
          <p:nvPr>
            <p:ph type="body" sz="quarter" idx="10"/>
          </p:nvPr>
        </p:nvSpPr>
        <p:spPr>
          <a:xfrm>
            <a:off x="498463" y="1387795"/>
            <a:ext cx="11186477" cy="4716000"/>
          </a:xfrm>
        </p:spPr>
        <p:txBody>
          <a:bodyPr/>
          <a:lstStyle/>
          <a:p>
            <a:pPr marL="342900" indent="-342900">
              <a:buFont typeface="Arial" panose="020B0604020202020204" pitchFamily="34" charset="0"/>
              <a:buChar char="•"/>
            </a:pPr>
            <a:r>
              <a:rPr lang="en-US" dirty="0"/>
              <a:t>Select a metric</a:t>
            </a:r>
          </a:p>
          <a:p>
            <a:pPr marL="342900" indent="-342900">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ACC947E1-7BD2-0F49-81AC-7BAE566A6337}"/>
              </a:ext>
            </a:extLst>
          </p:cNvPr>
          <p:cNvSpPr>
            <a:spLocks noGrp="1"/>
          </p:cNvSpPr>
          <p:nvPr>
            <p:ph type="title"/>
          </p:nvPr>
        </p:nvSpPr>
        <p:spPr/>
        <p:txBody>
          <a:bodyPr/>
          <a:lstStyle/>
          <a:p>
            <a:r>
              <a:rPr lang="en-US" dirty="0"/>
              <a:t>How can we know if the model is good enough?</a:t>
            </a:r>
          </a:p>
        </p:txBody>
      </p:sp>
      <p:sp>
        <p:nvSpPr>
          <p:cNvPr id="4" name="TextBox 3">
            <a:extLst>
              <a:ext uri="{FF2B5EF4-FFF2-40B4-BE49-F238E27FC236}">
                <a16:creationId xmlns:a16="http://schemas.microsoft.com/office/drawing/2014/main" id="{CBB4EC32-3E1C-CF4D-8A89-57073A7F6CD4}"/>
              </a:ext>
            </a:extLst>
          </p:cNvPr>
          <p:cNvSpPr txBox="1"/>
          <p:nvPr/>
        </p:nvSpPr>
        <p:spPr>
          <a:xfrm>
            <a:off x="1402599" y="2310254"/>
            <a:ext cx="1166986"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Regression</a:t>
            </a:r>
          </a:p>
        </p:txBody>
      </p:sp>
      <p:sp>
        <p:nvSpPr>
          <p:cNvPr id="5" name="TextBox 4">
            <a:extLst>
              <a:ext uri="{FF2B5EF4-FFF2-40B4-BE49-F238E27FC236}">
                <a16:creationId xmlns:a16="http://schemas.microsoft.com/office/drawing/2014/main" id="{F0D3DD88-4448-934B-AFCD-300B5CAC4665}"/>
              </a:ext>
            </a:extLst>
          </p:cNvPr>
          <p:cNvSpPr txBox="1"/>
          <p:nvPr/>
        </p:nvSpPr>
        <p:spPr>
          <a:xfrm>
            <a:off x="5178955" y="2310254"/>
            <a:ext cx="1359346"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Classification</a:t>
            </a:r>
          </a:p>
        </p:txBody>
      </p:sp>
      <p:sp>
        <p:nvSpPr>
          <p:cNvPr id="6" name="TextBox 5">
            <a:extLst>
              <a:ext uri="{FF2B5EF4-FFF2-40B4-BE49-F238E27FC236}">
                <a16:creationId xmlns:a16="http://schemas.microsoft.com/office/drawing/2014/main" id="{47D9EA53-79F1-D44A-B09E-0D1BADF7B146}"/>
              </a:ext>
            </a:extLst>
          </p:cNvPr>
          <p:cNvSpPr txBox="1"/>
          <p:nvPr/>
        </p:nvSpPr>
        <p:spPr>
          <a:xfrm>
            <a:off x="9086981" y="2346025"/>
            <a:ext cx="1038746"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Clustering</a:t>
            </a:r>
          </a:p>
        </p:txBody>
      </p:sp>
      <p:sp>
        <p:nvSpPr>
          <p:cNvPr id="7" name="TextBox 6">
            <a:extLst>
              <a:ext uri="{FF2B5EF4-FFF2-40B4-BE49-F238E27FC236}">
                <a16:creationId xmlns:a16="http://schemas.microsoft.com/office/drawing/2014/main" id="{ECA06C22-E1D8-354D-A430-904302E308F2}"/>
              </a:ext>
            </a:extLst>
          </p:cNvPr>
          <p:cNvSpPr txBox="1"/>
          <p:nvPr/>
        </p:nvSpPr>
        <p:spPr>
          <a:xfrm>
            <a:off x="2910765" y="1784349"/>
            <a:ext cx="2115964"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Supervised Learning</a:t>
            </a:r>
          </a:p>
        </p:txBody>
      </p:sp>
      <p:sp>
        <p:nvSpPr>
          <p:cNvPr id="8" name="TextBox 7">
            <a:extLst>
              <a:ext uri="{FF2B5EF4-FFF2-40B4-BE49-F238E27FC236}">
                <a16:creationId xmlns:a16="http://schemas.microsoft.com/office/drawing/2014/main" id="{37440786-235F-3346-9490-D2D8DEAAF2BD}"/>
              </a:ext>
            </a:extLst>
          </p:cNvPr>
          <p:cNvSpPr txBox="1"/>
          <p:nvPr/>
        </p:nvSpPr>
        <p:spPr>
          <a:xfrm>
            <a:off x="8420132" y="1752114"/>
            <a:ext cx="2372444"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Unsupervised Learning</a:t>
            </a:r>
          </a:p>
        </p:txBody>
      </p:sp>
      <p:pic>
        <p:nvPicPr>
          <p:cNvPr id="11" name="Picture 10">
            <a:extLst>
              <a:ext uri="{FF2B5EF4-FFF2-40B4-BE49-F238E27FC236}">
                <a16:creationId xmlns:a16="http://schemas.microsoft.com/office/drawing/2014/main" id="{C3A9F1E5-E764-A046-9CD8-A8273CEE7042}"/>
              </a:ext>
            </a:extLst>
          </p:cNvPr>
          <p:cNvPicPr>
            <a:picLocks noChangeAspect="1"/>
          </p:cNvPicPr>
          <p:nvPr/>
        </p:nvPicPr>
        <p:blipFill>
          <a:blip r:embed="rId3"/>
          <a:stretch>
            <a:fillRect/>
          </a:stretch>
        </p:blipFill>
        <p:spPr>
          <a:xfrm>
            <a:off x="299143" y="2623024"/>
            <a:ext cx="3156576" cy="2426677"/>
          </a:xfrm>
          <a:prstGeom prst="rect">
            <a:avLst/>
          </a:prstGeom>
        </p:spPr>
      </p:pic>
      <p:pic>
        <p:nvPicPr>
          <p:cNvPr id="12" name="Picture 11">
            <a:extLst>
              <a:ext uri="{FF2B5EF4-FFF2-40B4-BE49-F238E27FC236}">
                <a16:creationId xmlns:a16="http://schemas.microsoft.com/office/drawing/2014/main" id="{F8BD6530-1A0B-3541-AB5B-2B4F8108D18C}"/>
              </a:ext>
            </a:extLst>
          </p:cNvPr>
          <p:cNvPicPr>
            <a:picLocks noChangeAspect="1"/>
          </p:cNvPicPr>
          <p:nvPr/>
        </p:nvPicPr>
        <p:blipFill>
          <a:blip r:embed="rId4"/>
          <a:stretch>
            <a:fillRect/>
          </a:stretch>
        </p:blipFill>
        <p:spPr>
          <a:xfrm>
            <a:off x="641344" y="5134896"/>
            <a:ext cx="2472173" cy="873661"/>
          </a:xfrm>
          <a:prstGeom prst="rect">
            <a:avLst/>
          </a:prstGeom>
        </p:spPr>
      </p:pic>
      <p:pic>
        <p:nvPicPr>
          <p:cNvPr id="13" name="Picture 12">
            <a:extLst>
              <a:ext uri="{FF2B5EF4-FFF2-40B4-BE49-F238E27FC236}">
                <a16:creationId xmlns:a16="http://schemas.microsoft.com/office/drawing/2014/main" id="{B5CEB3E7-6282-5849-B1F1-F3B08FB3770C}"/>
              </a:ext>
            </a:extLst>
          </p:cNvPr>
          <p:cNvPicPr>
            <a:picLocks noChangeAspect="1"/>
          </p:cNvPicPr>
          <p:nvPr/>
        </p:nvPicPr>
        <p:blipFill>
          <a:blip r:embed="rId5"/>
          <a:stretch>
            <a:fillRect/>
          </a:stretch>
        </p:blipFill>
        <p:spPr>
          <a:xfrm>
            <a:off x="4186448" y="2803275"/>
            <a:ext cx="3401946" cy="1509905"/>
          </a:xfrm>
          <a:prstGeom prst="rect">
            <a:avLst/>
          </a:prstGeom>
        </p:spPr>
      </p:pic>
      <p:pic>
        <p:nvPicPr>
          <p:cNvPr id="14" name="Picture 13">
            <a:extLst>
              <a:ext uri="{FF2B5EF4-FFF2-40B4-BE49-F238E27FC236}">
                <a16:creationId xmlns:a16="http://schemas.microsoft.com/office/drawing/2014/main" id="{0222DAF3-00C2-AD42-AE30-69892991864D}"/>
              </a:ext>
            </a:extLst>
          </p:cNvPr>
          <p:cNvPicPr>
            <a:picLocks noChangeAspect="1"/>
          </p:cNvPicPr>
          <p:nvPr/>
        </p:nvPicPr>
        <p:blipFill>
          <a:blip r:embed="rId6"/>
          <a:stretch>
            <a:fillRect/>
          </a:stretch>
        </p:blipFill>
        <p:spPr>
          <a:xfrm>
            <a:off x="4812713" y="4426930"/>
            <a:ext cx="2569747" cy="2181233"/>
          </a:xfrm>
          <a:prstGeom prst="rect">
            <a:avLst/>
          </a:prstGeom>
        </p:spPr>
      </p:pic>
      <p:sp>
        <p:nvSpPr>
          <p:cNvPr id="15" name="TextBox 14">
            <a:extLst>
              <a:ext uri="{FF2B5EF4-FFF2-40B4-BE49-F238E27FC236}">
                <a16:creationId xmlns:a16="http://schemas.microsoft.com/office/drawing/2014/main" id="{1A063D21-8144-DA42-B160-10EC0C81328A}"/>
              </a:ext>
            </a:extLst>
          </p:cNvPr>
          <p:cNvSpPr txBox="1"/>
          <p:nvPr/>
        </p:nvSpPr>
        <p:spPr>
          <a:xfrm>
            <a:off x="8452339" y="2930770"/>
            <a:ext cx="2907324" cy="553998"/>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Idea: separation distance </a:t>
            </a:r>
            <a:r>
              <a:rPr lang="en-US" sz="1800" kern="0" dirty="0" err="1">
                <a:ea typeface="Arial Unicode MS" pitchFamily="34" charset="-128"/>
                <a:cs typeface="Arial Unicode MS" pitchFamily="34" charset="-128"/>
              </a:rPr>
              <a:t>betw</a:t>
            </a:r>
            <a:r>
              <a:rPr lang="en-US" sz="1800" kern="0" dirty="0">
                <a:ea typeface="Arial Unicode MS" pitchFamily="34" charset="-128"/>
                <a:cs typeface="Arial Unicode MS" pitchFamily="34" charset="-128"/>
              </a:rPr>
              <a:t>. clusters</a:t>
            </a:r>
          </a:p>
        </p:txBody>
      </p:sp>
      <p:cxnSp>
        <p:nvCxnSpPr>
          <p:cNvPr id="17" name="Straight Connector 16">
            <a:extLst>
              <a:ext uri="{FF2B5EF4-FFF2-40B4-BE49-F238E27FC236}">
                <a16:creationId xmlns:a16="http://schemas.microsoft.com/office/drawing/2014/main" id="{4978BBD8-6FA4-B24A-9882-5C493D4293E3}"/>
              </a:ext>
            </a:extLst>
          </p:cNvPr>
          <p:cNvCxnSpPr>
            <a:cxnSpLocks/>
          </p:cNvCxnSpPr>
          <p:nvPr/>
        </p:nvCxnSpPr>
        <p:spPr>
          <a:xfrm>
            <a:off x="7948245" y="1752114"/>
            <a:ext cx="0" cy="4729311"/>
          </a:xfrm>
          <a:prstGeom prst="line">
            <a:avLst/>
          </a:prstGeom>
          <a:ln w="25400">
            <a:solidFill>
              <a:schemeClr val="bg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210D18D-FA24-E841-BEA9-06B03B5043C2}"/>
              </a:ext>
            </a:extLst>
          </p:cNvPr>
          <p:cNvCxnSpPr>
            <a:cxnSpLocks/>
          </p:cNvCxnSpPr>
          <p:nvPr/>
        </p:nvCxnSpPr>
        <p:spPr>
          <a:xfrm>
            <a:off x="3821722" y="2346025"/>
            <a:ext cx="0" cy="4179346"/>
          </a:xfrm>
          <a:prstGeom prst="line">
            <a:avLst/>
          </a:prstGeom>
          <a:ln w="25400">
            <a:solidFill>
              <a:schemeClr val="bg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A71EC3A0-86F7-934F-9FAC-FEC0DCB3BB8F}"/>
              </a:ext>
            </a:extLst>
          </p:cNvPr>
          <p:cNvPicPr>
            <a:picLocks noChangeAspect="1"/>
          </p:cNvPicPr>
          <p:nvPr/>
        </p:nvPicPr>
        <p:blipFill>
          <a:blip r:embed="rId7"/>
          <a:stretch>
            <a:fillRect/>
          </a:stretch>
        </p:blipFill>
        <p:spPr>
          <a:xfrm>
            <a:off x="8649711" y="3675458"/>
            <a:ext cx="2431207" cy="2114392"/>
          </a:xfrm>
          <a:prstGeom prst="rect">
            <a:avLst/>
          </a:prstGeom>
        </p:spPr>
      </p:pic>
    </p:spTree>
    <p:extLst>
      <p:ext uri="{BB962C8B-B14F-4D97-AF65-F5344CB8AC3E}">
        <p14:creationId xmlns:p14="http://schemas.microsoft.com/office/powerpoint/2010/main" val="26191890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7140252-37CF-2B40-881A-88FFBDBC0335}"/>
              </a:ext>
            </a:extLst>
          </p:cNvPr>
          <p:cNvSpPr>
            <a:spLocks noGrp="1"/>
          </p:cNvSpPr>
          <p:nvPr>
            <p:ph type="title"/>
          </p:nvPr>
        </p:nvSpPr>
        <p:spPr/>
        <p:txBody>
          <a:bodyPr/>
          <a:lstStyle/>
          <a:p>
            <a:r>
              <a:rPr lang="en-US" dirty="0"/>
              <a:t>Model Evaluation: Offline &amp; Online Testing</a:t>
            </a:r>
          </a:p>
        </p:txBody>
      </p:sp>
      <p:pic>
        <p:nvPicPr>
          <p:cNvPr id="4" name="Picture 3">
            <a:extLst>
              <a:ext uri="{FF2B5EF4-FFF2-40B4-BE49-F238E27FC236}">
                <a16:creationId xmlns:a16="http://schemas.microsoft.com/office/drawing/2014/main" id="{50A82A3D-79D4-3C40-96B0-5D6C4AA0D1C3}"/>
              </a:ext>
            </a:extLst>
          </p:cNvPr>
          <p:cNvPicPr>
            <a:picLocks noChangeAspect="1"/>
          </p:cNvPicPr>
          <p:nvPr/>
        </p:nvPicPr>
        <p:blipFill>
          <a:blip r:embed="rId2"/>
          <a:stretch>
            <a:fillRect/>
          </a:stretch>
        </p:blipFill>
        <p:spPr>
          <a:xfrm>
            <a:off x="6812197" y="2256724"/>
            <a:ext cx="4400382" cy="2754663"/>
          </a:xfrm>
          <a:prstGeom prst="rect">
            <a:avLst/>
          </a:prstGeom>
        </p:spPr>
      </p:pic>
      <p:sp>
        <p:nvSpPr>
          <p:cNvPr id="5" name="TextBox 4">
            <a:extLst>
              <a:ext uri="{FF2B5EF4-FFF2-40B4-BE49-F238E27FC236}">
                <a16:creationId xmlns:a16="http://schemas.microsoft.com/office/drawing/2014/main" id="{E91877E1-04F9-9D48-9D36-0557160C4860}"/>
              </a:ext>
            </a:extLst>
          </p:cNvPr>
          <p:cNvSpPr txBox="1"/>
          <p:nvPr/>
        </p:nvSpPr>
        <p:spPr>
          <a:xfrm>
            <a:off x="1935678" y="1518109"/>
            <a:ext cx="1792157" cy="307777"/>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2000" b="1" kern="0" dirty="0">
                <a:ea typeface="Arial Unicode MS" pitchFamily="34" charset="-128"/>
                <a:cs typeface="Arial Unicode MS" pitchFamily="34" charset="-128"/>
              </a:rPr>
              <a:t>Offline Testing</a:t>
            </a:r>
          </a:p>
        </p:txBody>
      </p:sp>
      <p:sp>
        <p:nvSpPr>
          <p:cNvPr id="6" name="TextBox 5">
            <a:extLst>
              <a:ext uri="{FF2B5EF4-FFF2-40B4-BE49-F238E27FC236}">
                <a16:creationId xmlns:a16="http://schemas.microsoft.com/office/drawing/2014/main" id="{8C4B327F-20D4-324C-9C1C-E55F72E4E9F1}"/>
              </a:ext>
            </a:extLst>
          </p:cNvPr>
          <p:cNvSpPr txBox="1"/>
          <p:nvPr/>
        </p:nvSpPr>
        <p:spPr>
          <a:xfrm>
            <a:off x="8122721" y="1518109"/>
            <a:ext cx="1779333" cy="307777"/>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2000" b="1" kern="0" dirty="0">
                <a:ea typeface="Arial Unicode MS" pitchFamily="34" charset="-128"/>
                <a:cs typeface="Arial Unicode MS" pitchFamily="34" charset="-128"/>
              </a:rPr>
              <a:t>Online Testing</a:t>
            </a:r>
          </a:p>
        </p:txBody>
      </p:sp>
      <p:sp>
        <p:nvSpPr>
          <p:cNvPr id="7" name="TextBox 6">
            <a:extLst>
              <a:ext uri="{FF2B5EF4-FFF2-40B4-BE49-F238E27FC236}">
                <a16:creationId xmlns:a16="http://schemas.microsoft.com/office/drawing/2014/main" id="{8F774196-BBC3-9642-BBC8-1A9830AB02A9}"/>
              </a:ext>
            </a:extLst>
          </p:cNvPr>
          <p:cNvSpPr txBox="1"/>
          <p:nvPr/>
        </p:nvSpPr>
        <p:spPr>
          <a:xfrm>
            <a:off x="831274" y="2439065"/>
            <a:ext cx="4400382" cy="2908489"/>
          </a:xfrm>
          <a:prstGeom prst="rect">
            <a:avLst/>
          </a:prstGeom>
          <a:noFill/>
        </p:spPr>
        <p:txBody>
          <a:bodyPr wrap="square" lIns="0" tIns="0" rIns="0" bIns="0" rtlCol="0">
            <a:spAutoFit/>
          </a:bodyPr>
          <a:lstStyle/>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Hold-out set of data with ground truth</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Data distribution / time period should mimic real traffic / scenario</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Disadvantage:</a:t>
            </a:r>
          </a:p>
          <a:p>
            <a:pPr marL="830138" lvl="1"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Still historical data only</a:t>
            </a:r>
          </a:p>
          <a:p>
            <a:pPr marL="830138" lvl="1"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No user interaction / reaction captured</a:t>
            </a:r>
          </a:p>
          <a:p>
            <a:pPr marL="285750" indent="-285750" fontAlgn="base">
              <a:spcBef>
                <a:spcPct val="50000"/>
              </a:spcBef>
              <a:spcAft>
                <a:spcPct val="0"/>
              </a:spcAft>
              <a:buClr>
                <a:srgbClr val="F0AB00"/>
              </a:buClr>
              <a:buSzPct val="80000"/>
              <a:buFont typeface="Arial" panose="020B0604020202020204" pitchFamily="34" charset="0"/>
              <a:buChar char="•"/>
            </a:pPr>
            <a:endParaRPr lang="en-US" sz="1800" kern="0" dirty="0">
              <a:ea typeface="Arial Unicode MS" pitchFamily="34" charset="-128"/>
              <a:cs typeface="Arial Unicode MS" pitchFamily="34" charset="-128"/>
            </a:endParaRPr>
          </a:p>
        </p:txBody>
      </p:sp>
      <p:cxnSp>
        <p:nvCxnSpPr>
          <p:cNvPr id="8" name="Straight Connector 7">
            <a:extLst>
              <a:ext uri="{FF2B5EF4-FFF2-40B4-BE49-F238E27FC236}">
                <a16:creationId xmlns:a16="http://schemas.microsoft.com/office/drawing/2014/main" id="{002A01CF-54DB-464F-8861-557CD5D3BAAB}"/>
              </a:ext>
            </a:extLst>
          </p:cNvPr>
          <p:cNvCxnSpPr>
            <a:cxnSpLocks/>
          </p:cNvCxnSpPr>
          <p:nvPr/>
        </p:nvCxnSpPr>
        <p:spPr>
          <a:xfrm>
            <a:off x="5884984" y="1518109"/>
            <a:ext cx="0" cy="3628322"/>
          </a:xfrm>
          <a:prstGeom prst="line">
            <a:avLst/>
          </a:prstGeom>
          <a:ln w="25400">
            <a:solidFill>
              <a:schemeClr val="bg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05755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1967864-CCA2-1840-811A-2805241979EA}"/>
              </a:ext>
            </a:extLst>
          </p:cNvPr>
          <p:cNvPicPr>
            <a:picLocks noChangeAspect="1"/>
          </p:cNvPicPr>
          <p:nvPr/>
        </p:nvPicPr>
        <p:blipFill>
          <a:blip r:embed="rId2"/>
          <a:stretch>
            <a:fillRect/>
          </a:stretch>
        </p:blipFill>
        <p:spPr>
          <a:xfrm>
            <a:off x="504001" y="1751685"/>
            <a:ext cx="6635412" cy="3738382"/>
          </a:xfrm>
          <a:prstGeom prst="rect">
            <a:avLst/>
          </a:prstGeom>
        </p:spPr>
      </p:pic>
      <p:sp>
        <p:nvSpPr>
          <p:cNvPr id="3" name="Title 2">
            <a:extLst>
              <a:ext uri="{FF2B5EF4-FFF2-40B4-BE49-F238E27FC236}">
                <a16:creationId xmlns:a16="http://schemas.microsoft.com/office/drawing/2014/main" id="{7AEE7477-941E-904B-AF1E-99AD68743791}"/>
              </a:ext>
            </a:extLst>
          </p:cNvPr>
          <p:cNvSpPr>
            <a:spLocks noGrp="1"/>
          </p:cNvSpPr>
          <p:nvPr>
            <p:ph type="title"/>
          </p:nvPr>
        </p:nvSpPr>
        <p:spPr/>
        <p:txBody>
          <a:bodyPr/>
          <a:lstStyle/>
          <a:p>
            <a:r>
              <a:rPr lang="en-US" dirty="0"/>
              <a:t>Model Training Automation – why?</a:t>
            </a:r>
          </a:p>
        </p:txBody>
      </p:sp>
      <p:sp>
        <p:nvSpPr>
          <p:cNvPr id="5" name="TextBox 4">
            <a:extLst>
              <a:ext uri="{FF2B5EF4-FFF2-40B4-BE49-F238E27FC236}">
                <a16:creationId xmlns:a16="http://schemas.microsoft.com/office/drawing/2014/main" id="{450D0EAF-9CF2-D54C-8308-723D3D0290AE}"/>
              </a:ext>
            </a:extLst>
          </p:cNvPr>
          <p:cNvSpPr txBox="1"/>
          <p:nvPr/>
        </p:nvSpPr>
        <p:spPr>
          <a:xfrm>
            <a:off x="7456698" y="1768355"/>
            <a:ext cx="4443524" cy="1523494"/>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Re-training is common &amp; frequent:</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Model development for param tuning</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Refresh due to performance degradation</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Need to include additional dataset </a:t>
            </a:r>
          </a:p>
        </p:txBody>
      </p:sp>
    </p:spTree>
    <p:extLst>
      <p:ext uri="{BB962C8B-B14F-4D97-AF65-F5344CB8AC3E}">
        <p14:creationId xmlns:p14="http://schemas.microsoft.com/office/powerpoint/2010/main" val="1075180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D4A888-8511-BE4C-8BE8-7AF009E9FC97}"/>
              </a:ext>
            </a:extLst>
          </p:cNvPr>
          <p:cNvSpPr>
            <a:spLocks noGrp="1"/>
          </p:cNvSpPr>
          <p:nvPr>
            <p:ph type="title"/>
          </p:nvPr>
        </p:nvSpPr>
        <p:spPr/>
        <p:txBody>
          <a:bodyPr/>
          <a:lstStyle/>
          <a:p>
            <a:r>
              <a:rPr lang="en-US" dirty="0"/>
              <a:t>How to deploy a ML model as an API</a:t>
            </a:r>
          </a:p>
        </p:txBody>
      </p:sp>
      <p:pic>
        <p:nvPicPr>
          <p:cNvPr id="6" name="Picture 5">
            <a:extLst>
              <a:ext uri="{FF2B5EF4-FFF2-40B4-BE49-F238E27FC236}">
                <a16:creationId xmlns:a16="http://schemas.microsoft.com/office/drawing/2014/main" id="{E8EA6672-A77E-4B44-8C55-11ABB4C883F2}"/>
              </a:ext>
            </a:extLst>
          </p:cNvPr>
          <p:cNvPicPr>
            <a:picLocks noChangeAspect="1"/>
          </p:cNvPicPr>
          <p:nvPr/>
        </p:nvPicPr>
        <p:blipFill>
          <a:blip r:embed="rId2"/>
          <a:stretch>
            <a:fillRect/>
          </a:stretch>
        </p:blipFill>
        <p:spPr>
          <a:xfrm>
            <a:off x="504001" y="1721610"/>
            <a:ext cx="6556376" cy="3414779"/>
          </a:xfrm>
          <a:prstGeom prst="rect">
            <a:avLst/>
          </a:prstGeom>
        </p:spPr>
      </p:pic>
      <p:sp>
        <p:nvSpPr>
          <p:cNvPr id="7" name="TextBox 6">
            <a:extLst>
              <a:ext uri="{FF2B5EF4-FFF2-40B4-BE49-F238E27FC236}">
                <a16:creationId xmlns:a16="http://schemas.microsoft.com/office/drawing/2014/main" id="{9A3A8ADC-A0D9-B747-962E-9B85F0E135D7}"/>
              </a:ext>
            </a:extLst>
          </p:cNvPr>
          <p:cNvSpPr txBox="1"/>
          <p:nvPr/>
        </p:nvSpPr>
        <p:spPr>
          <a:xfrm>
            <a:off x="7599614" y="1631587"/>
            <a:ext cx="4090863" cy="4016484"/>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Special requirements in industry setting:</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ML model – especially for DL models</a:t>
            </a:r>
          </a:p>
          <a:p>
            <a:pPr marL="830138" lvl="1"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Size</a:t>
            </a:r>
          </a:p>
          <a:p>
            <a:pPr marL="830138" lvl="1"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Inference speed</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A/B testing framework</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Load handling</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Robustness, failure recovery</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CI/CD</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Security, compliance &amp; privacy</a:t>
            </a:r>
          </a:p>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 </a:t>
            </a:r>
          </a:p>
        </p:txBody>
      </p:sp>
    </p:spTree>
    <p:extLst>
      <p:ext uri="{BB962C8B-B14F-4D97-AF65-F5344CB8AC3E}">
        <p14:creationId xmlns:p14="http://schemas.microsoft.com/office/powerpoint/2010/main" val="34891472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0A1A99-6F87-984C-A92C-F1D1CD93CFCB}"/>
              </a:ext>
            </a:extLst>
          </p:cNvPr>
          <p:cNvSpPr>
            <a:spLocks noGrp="1"/>
          </p:cNvSpPr>
          <p:nvPr>
            <p:ph type="title"/>
          </p:nvPr>
        </p:nvSpPr>
        <p:spPr/>
        <p:txBody>
          <a:bodyPr/>
          <a:lstStyle/>
          <a:p>
            <a:r>
              <a:rPr lang="en-US" dirty="0"/>
              <a:t>Don’t fret!</a:t>
            </a:r>
          </a:p>
        </p:txBody>
      </p:sp>
      <p:pic>
        <p:nvPicPr>
          <p:cNvPr id="5" name="Picture 4">
            <a:extLst>
              <a:ext uri="{FF2B5EF4-FFF2-40B4-BE49-F238E27FC236}">
                <a16:creationId xmlns:a16="http://schemas.microsoft.com/office/drawing/2014/main" id="{C17AE653-A1F9-3F45-9B36-AD9BA32770F8}"/>
              </a:ext>
            </a:extLst>
          </p:cNvPr>
          <p:cNvPicPr>
            <a:picLocks noChangeAspect="1"/>
          </p:cNvPicPr>
          <p:nvPr/>
        </p:nvPicPr>
        <p:blipFill>
          <a:blip r:embed="rId2"/>
          <a:stretch>
            <a:fillRect/>
          </a:stretch>
        </p:blipFill>
        <p:spPr>
          <a:xfrm>
            <a:off x="3293292" y="504000"/>
            <a:ext cx="5607893" cy="5279872"/>
          </a:xfrm>
          <a:prstGeom prst="rect">
            <a:avLst/>
          </a:prstGeom>
        </p:spPr>
      </p:pic>
      <p:sp>
        <p:nvSpPr>
          <p:cNvPr id="8" name="TextBox 7">
            <a:extLst>
              <a:ext uri="{FF2B5EF4-FFF2-40B4-BE49-F238E27FC236}">
                <a16:creationId xmlns:a16="http://schemas.microsoft.com/office/drawing/2014/main" id="{8640F6D9-8B93-B344-9CE1-310A106FC975}"/>
              </a:ext>
            </a:extLst>
          </p:cNvPr>
          <p:cNvSpPr txBox="1"/>
          <p:nvPr/>
        </p:nvSpPr>
        <p:spPr>
          <a:xfrm>
            <a:off x="8017963" y="85829"/>
            <a:ext cx="2277868" cy="738664"/>
          </a:xfrm>
          <a:prstGeom prst="rect">
            <a:avLst/>
          </a:prstGeom>
          <a:noFill/>
        </p:spPr>
        <p:txBody>
          <a:bodyPr wrap="none" lIns="0" tIns="0" rIns="0" bIns="0" rtlCol="0">
            <a:spAutoFit/>
          </a:bodyPr>
          <a:lstStyle/>
          <a:p>
            <a:pPr fontAlgn="base">
              <a:spcAft>
                <a:spcPct val="0"/>
              </a:spcAft>
              <a:buClr>
                <a:srgbClr val="F0AB00"/>
              </a:buClr>
              <a:buSzPct val="80000"/>
            </a:pPr>
            <a:r>
              <a:rPr lang="en-US" sz="1600" kern="0" dirty="0">
                <a:ea typeface="Arial Unicode MS" pitchFamily="34" charset="-128"/>
                <a:cs typeface="Arial Unicode MS" pitchFamily="34" charset="-128"/>
              </a:rPr>
              <a:t>Day 2 (Apr 8</a:t>
            </a:r>
            <a:r>
              <a:rPr lang="en-US" sz="1600" kern="0" baseline="30000" dirty="0">
                <a:ea typeface="Arial Unicode MS" pitchFamily="34" charset="-128"/>
                <a:cs typeface="Arial Unicode MS" pitchFamily="34" charset="-128"/>
              </a:rPr>
              <a:t>th</a:t>
            </a:r>
            <a:r>
              <a:rPr lang="en-US" sz="1600" kern="0" dirty="0">
                <a:ea typeface="Arial Unicode MS" pitchFamily="34" charset="-128"/>
                <a:cs typeface="Arial Unicode MS" pitchFamily="34" charset="-128"/>
              </a:rPr>
              <a:t>)</a:t>
            </a:r>
          </a:p>
          <a:p>
            <a:pPr fontAlgn="base">
              <a:spcAft>
                <a:spcPct val="0"/>
              </a:spcAft>
              <a:buClr>
                <a:srgbClr val="F0AB00"/>
              </a:buClr>
              <a:buSzPct val="80000"/>
            </a:pPr>
            <a:r>
              <a:rPr lang="en-US" sz="1600" kern="0" dirty="0">
                <a:ea typeface="Arial Unicode MS" pitchFamily="34" charset="-128"/>
                <a:cs typeface="Arial Unicode MS" pitchFamily="34" charset="-128"/>
              </a:rPr>
              <a:t>Session 1: Data Prep</a:t>
            </a:r>
          </a:p>
          <a:p>
            <a:pPr fontAlgn="base">
              <a:spcAft>
                <a:spcPct val="0"/>
              </a:spcAft>
              <a:buClr>
                <a:srgbClr val="F0AB00"/>
              </a:buClr>
              <a:buSzPct val="80000"/>
            </a:pPr>
            <a:r>
              <a:rPr lang="en-US" sz="1600" kern="0" dirty="0">
                <a:ea typeface="Arial Unicode MS" pitchFamily="34" charset="-128"/>
                <a:cs typeface="Arial Unicode MS" pitchFamily="34" charset="-128"/>
              </a:rPr>
              <a:t>Session 2: Data Labeling</a:t>
            </a:r>
          </a:p>
        </p:txBody>
      </p:sp>
      <p:cxnSp>
        <p:nvCxnSpPr>
          <p:cNvPr id="18" name="Straight Arrow Connector 17">
            <a:extLst>
              <a:ext uri="{FF2B5EF4-FFF2-40B4-BE49-F238E27FC236}">
                <a16:creationId xmlns:a16="http://schemas.microsoft.com/office/drawing/2014/main" id="{4D1D0FE1-957A-1845-BBF7-207D3D2C8EC6}"/>
              </a:ext>
            </a:extLst>
          </p:cNvPr>
          <p:cNvCxnSpPr>
            <a:cxnSpLocks/>
          </p:cNvCxnSpPr>
          <p:nvPr/>
        </p:nvCxnSpPr>
        <p:spPr>
          <a:xfrm flipH="1" flipV="1">
            <a:off x="2992582" y="2553195"/>
            <a:ext cx="452615" cy="150789"/>
          </a:xfrm>
          <a:prstGeom prst="straightConnector1">
            <a:avLst/>
          </a:prstGeom>
          <a:ln w="28575">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4340B3E-E986-8347-ABAD-CF7CB8F79C0D}"/>
              </a:ext>
            </a:extLst>
          </p:cNvPr>
          <p:cNvSpPr txBox="1"/>
          <p:nvPr/>
        </p:nvSpPr>
        <p:spPr>
          <a:xfrm>
            <a:off x="4856513" y="6056109"/>
            <a:ext cx="2481449" cy="492443"/>
          </a:xfrm>
          <a:prstGeom prst="rect">
            <a:avLst/>
          </a:prstGeom>
          <a:noFill/>
        </p:spPr>
        <p:txBody>
          <a:bodyPr wrap="none" lIns="0" tIns="0" rIns="0" bIns="0" rtlCol="0">
            <a:spAutoFit/>
          </a:bodyPr>
          <a:lstStyle/>
          <a:p>
            <a:pPr fontAlgn="base">
              <a:spcAft>
                <a:spcPct val="0"/>
              </a:spcAft>
              <a:buClr>
                <a:srgbClr val="F0AB00"/>
              </a:buClr>
              <a:buSzPct val="80000"/>
            </a:pPr>
            <a:r>
              <a:rPr lang="en-US" sz="1600" kern="0" dirty="0">
                <a:ea typeface="Arial Unicode MS" pitchFamily="34" charset="-128"/>
                <a:cs typeface="Arial Unicode MS" pitchFamily="34" charset="-128"/>
              </a:rPr>
              <a:t>Day 4 (Apr 10</a:t>
            </a:r>
            <a:r>
              <a:rPr lang="en-US" sz="1600" kern="0" baseline="30000" dirty="0">
                <a:ea typeface="Arial Unicode MS" pitchFamily="34" charset="-128"/>
                <a:cs typeface="Arial Unicode MS" pitchFamily="34" charset="-128"/>
              </a:rPr>
              <a:t>th</a:t>
            </a:r>
            <a:r>
              <a:rPr lang="en-US" sz="1600" kern="0" dirty="0">
                <a:ea typeface="Arial Unicode MS" pitchFamily="34" charset="-128"/>
                <a:cs typeface="Arial Unicode MS" pitchFamily="34" charset="-128"/>
              </a:rPr>
              <a:t>):</a:t>
            </a:r>
          </a:p>
          <a:p>
            <a:pPr fontAlgn="base">
              <a:spcAft>
                <a:spcPct val="0"/>
              </a:spcAft>
              <a:buClr>
                <a:srgbClr val="F0AB00"/>
              </a:buClr>
              <a:buSzPct val="80000"/>
            </a:pPr>
            <a:r>
              <a:rPr lang="en-US" sz="1600" kern="0" dirty="0">
                <a:ea typeface="Arial Unicode MS" pitchFamily="34" charset="-128"/>
                <a:cs typeface="Arial Unicode MS" pitchFamily="34" charset="-128"/>
              </a:rPr>
              <a:t>Session 1: Service Building</a:t>
            </a:r>
          </a:p>
        </p:txBody>
      </p:sp>
      <p:cxnSp>
        <p:nvCxnSpPr>
          <p:cNvPr id="20" name="Straight Arrow Connector 19">
            <a:extLst>
              <a:ext uri="{FF2B5EF4-FFF2-40B4-BE49-F238E27FC236}">
                <a16:creationId xmlns:a16="http://schemas.microsoft.com/office/drawing/2014/main" id="{8E5C2185-0043-FA4F-B8A6-89D23DF353C5}"/>
              </a:ext>
            </a:extLst>
          </p:cNvPr>
          <p:cNvCxnSpPr>
            <a:cxnSpLocks/>
          </p:cNvCxnSpPr>
          <p:nvPr/>
        </p:nvCxnSpPr>
        <p:spPr>
          <a:xfrm>
            <a:off x="5850706" y="5783872"/>
            <a:ext cx="0" cy="260605"/>
          </a:xfrm>
          <a:prstGeom prst="straightConnector1">
            <a:avLst/>
          </a:prstGeom>
          <a:ln w="28575">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25" name="Right Brace 24">
            <a:extLst>
              <a:ext uri="{FF2B5EF4-FFF2-40B4-BE49-F238E27FC236}">
                <a16:creationId xmlns:a16="http://schemas.microsoft.com/office/drawing/2014/main" id="{C35B7D5D-A84C-E540-BE5C-1E18DF2BD6C0}"/>
              </a:ext>
            </a:extLst>
          </p:cNvPr>
          <p:cNvSpPr/>
          <p:nvPr/>
        </p:nvSpPr>
        <p:spPr>
          <a:xfrm rot="15953980">
            <a:off x="5669964" y="-867351"/>
            <a:ext cx="361485" cy="2692000"/>
          </a:xfrm>
          <a:prstGeom prst="rightBrace">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Right Brace 26">
            <a:extLst>
              <a:ext uri="{FF2B5EF4-FFF2-40B4-BE49-F238E27FC236}">
                <a16:creationId xmlns:a16="http://schemas.microsoft.com/office/drawing/2014/main" id="{41F17EDD-A967-6B4C-A9A6-D6187ADB72C3}"/>
              </a:ext>
            </a:extLst>
          </p:cNvPr>
          <p:cNvSpPr/>
          <p:nvPr/>
        </p:nvSpPr>
        <p:spPr>
          <a:xfrm rot="671211">
            <a:off x="8351772" y="2340934"/>
            <a:ext cx="361485" cy="2692000"/>
          </a:xfrm>
          <a:prstGeom prst="rightBrace">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8" name="TextBox 27">
            <a:extLst>
              <a:ext uri="{FF2B5EF4-FFF2-40B4-BE49-F238E27FC236}">
                <a16:creationId xmlns:a16="http://schemas.microsoft.com/office/drawing/2014/main" id="{227BF5A9-7B58-2A42-96BB-DD701B06C173}"/>
              </a:ext>
            </a:extLst>
          </p:cNvPr>
          <p:cNvSpPr txBox="1"/>
          <p:nvPr/>
        </p:nvSpPr>
        <p:spPr>
          <a:xfrm>
            <a:off x="8731085" y="3429000"/>
            <a:ext cx="3464090" cy="738664"/>
          </a:xfrm>
          <a:prstGeom prst="rect">
            <a:avLst/>
          </a:prstGeom>
          <a:noFill/>
        </p:spPr>
        <p:txBody>
          <a:bodyPr wrap="none" lIns="0" tIns="0" rIns="0" bIns="0" rtlCol="0">
            <a:spAutoFit/>
          </a:bodyPr>
          <a:lstStyle/>
          <a:p>
            <a:pPr fontAlgn="base">
              <a:spcAft>
                <a:spcPct val="0"/>
              </a:spcAft>
              <a:buClr>
                <a:srgbClr val="F0AB00"/>
              </a:buClr>
              <a:buSzPct val="80000"/>
            </a:pPr>
            <a:r>
              <a:rPr lang="en-US" sz="1600" kern="0" dirty="0">
                <a:ea typeface="Arial Unicode MS" pitchFamily="34" charset="-128"/>
                <a:cs typeface="Arial Unicode MS" pitchFamily="34" charset="-128"/>
              </a:rPr>
              <a:t>Day 3 (Apr 9</a:t>
            </a:r>
            <a:r>
              <a:rPr lang="en-US" sz="1600" kern="0" baseline="30000" dirty="0">
                <a:ea typeface="Arial Unicode MS" pitchFamily="34" charset="-128"/>
                <a:cs typeface="Arial Unicode MS" pitchFamily="34" charset="-128"/>
              </a:rPr>
              <a:t>th</a:t>
            </a:r>
            <a:r>
              <a:rPr lang="en-US" sz="1600" kern="0" dirty="0">
                <a:ea typeface="Arial Unicode MS" pitchFamily="34" charset="-128"/>
                <a:cs typeface="Arial Unicode MS" pitchFamily="34" charset="-128"/>
              </a:rPr>
              <a:t>)</a:t>
            </a:r>
          </a:p>
          <a:p>
            <a:pPr fontAlgn="base">
              <a:spcAft>
                <a:spcPct val="0"/>
              </a:spcAft>
              <a:buClr>
                <a:srgbClr val="F0AB00"/>
              </a:buClr>
              <a:buSzPct val="80000"/>
            </a:pPr>
            <a:r>
              <a:rPr lang="en-US" sz="1600" kern="0" dirty="0">
                <a:ea typeface="Arial Unicode MS" pitchFamily="34" charset="-128"/>
                <a:cs typeface="Arial Unicode MS" pitchFamily="34" charset="-128"/>
              </a:rPr>
              <a:t>Session 1: Model Building</a:t>
            </a:r>
          </a:p>
          <a:p>
            <a:pPr fontAlgn="base">
              <a:spcAft>
                <a:spcPct val="0"/>
              </a:spcAft>
              <a:buClr>
                <a:srgbClr val="F0AB00"/>
              </a:buClr>
              <a:buSzPct val="80000"/>
            </a:pPr>
            <a:r>
              <a:rPr lang="en-US" sz="1600" kern="0" dirty="0">
                <a:ea typeface="Arial Unicode MS" pitchFamily="34" charset="-128"/>
                <a:cs typeface="Arial Unicode MS" pitchFamily="34" charset="-128"/>
              </a:rPr>
              <a:t>Session 2: Model Training Automation</a:t>
            </a:r>
          </a:p>
        </p:txBody>
      </p:sp>
      <p:sp>
        <p:nvSpPr>
          <p:cNvPr id="32" name="TextBox 31">
            <a:extLst>
              <a:ext uri="{FF2B5EF4-FFF2-40B4-BE49-F238E27FC236}">
                <a16:creationId xmlns:a16="http://schemas.microsoft.com/office/drawing/2014/main" id="{007F616E-BA9B-4144-81AC-B9854E884710}"/>
              </a:ext>
            </a:extLst>
          </p:cNvPr>
          <p:cNvSpPr txBox="1"/>
          <p:nvPr/>
        </p:nvSpPr>
        <p:spPr>
          <a:xfrm>
            <a:off x="1043022" y="2183863"/>
            <a:ext cx="2551224" cy="738664"/>
          </a:xfrm>
          <a:prstGeom prst="rect">
            <a:avLst/>
          </a:prstGeom>
          <a:noFill/>
        </p:spPr>
        <p:txBody>
          <a:bodyPr wrap="square" lIns="0" tIns="0" rIns="0" bIns="0" rtlCol="0">
            <a:spAutoFit/>
          </a:bodyPr>
          <a:lstStyle/>
          <a:p>
            <a:pPr fontAlgn="base">
              <a:spcAft>
                <a:spcPct val="0"/>
              </a:spcAft>
              <a:buClr>
                <a:srgbClr val="F0AB00"/>
              </a:buClr>
              <a:buSzPct val="80000"/>
            </a:pPr>
            <a:r>
              <a:rPr lang="en-US" sz="1600" kern="0" dirty="0">
                <a:ea typeface="Arial Unicode MS" pitchFamily="34" charset="-128"/>
                <a:cs typeface="Arial Unicode MS" pitchFamily="34" charset="-128"/>
              </a:rPr>
              <a:t>Day 4 (Apr 10</a:t>
            </a:r>
            <a:r>
              <a:rPr lang="en-US" sz="1600" kern="0" baseline="30000" dirty="0">
                <a:ea typeface="Arial Unicode MS" pitchFamily="34" charset="-128"/>
                <a:cs typeface="Arial Unicode MS" pitchFamily="34" charset="-128"/>
              </a:rPr>
              <a:t>th</a:t>
            </a:r>
            <a:r>
              <a:rPr lang="en-US" sz="1600" kern="0" dirty="0">
                <a:ea typeface="Arial Unicode MS" pitchFamily="34" charset="-128"/>
                <a:cs typeface="Arial Unicode MS" pitchFamily="34" charset="-128"/>
              </a:rPr>
              <a:t>):</a:t>
            </a:r>
          </a:p>
          <a:p>
            <a:pPr fontAlgn="base">
              <a:spcAft>
                <a:spcPct val="0"/>
              </a:spcAft>
              <a:buClr>
                <a:srgbClr val="F0AB00"/>
              </a:buClr>
              <a:buSzPct val="80000"/>
            </a:pPr>
            <a:r>
              <a:rPr lang="en-US" sz="1600" kern="0" dirty="0">
                <a:ea typeface="Arial Unicode MS" pitchFamily="34" charset="-128"/>
                <a:cs typeface="Arial Unicode MS" pitchFamily="34" charset="-128"/>
              </a:rPr>
              <a:t>Session 2: Service Performance Tuning</a:t>
            </a:r>
          </a:p>
        </p:txBody>
      </p:sp>
      <p:cxnSp>
        <p:nvCxnSpPr>
          <p:cNvPr id="35" name="Curved Connector 34">
            <a:extLst>
              <a:ext uri="{FF2B5EF4-FFF2-40B4-BE49-F238E27FC236}">
                <a16:creationId xmlns:a16="http://schemas.microsoft.com/office/drawing/2014/main" id="{E34FF2A7-3707-0D4F-9509-BEB3EAC0D031}"/>
              </a:ext>
            </a:extLst>
          </p:cNvPr>
          <p:cNvCxnSpPr>
            <a:cxnSpLocks/>
          </p:cNvCxnSpPr>
          <p:nvPr/>
        </p:nvCxnSpPr>
        <p:spPr>
          <a:xfrm>
            <a:off x="5850706" y="290539"/>
            <a:ext cx="2070136" cy="12700"/>
          </a:xfrm>
          <a:prstGeom prst="curvedConnector3">
            <a:avLst>
              <a:gd name="adj1" fmla="val 50000"/>
            </a:avLst>
          </a:prstGeom>
          <a:ln w="19050">
            <a:headEnd type="none" w="med"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31701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ivider"/>
          <p:cNvSpPr>
            <a:spLocks noGrp="1"/>
          </p:cNvSpPr>
          <p:nvPr>
            <p:ph type="ctrTitle"/>
          </p:nvPr>
        </p:nvSpPr>
        <p:spPr bwMode="gray"/>
        <p:txBody>
          <a:bodyPr/>
          <a:lstStyle/>
          <a:p>
            <a:r>
              <a:rPr lang="en-US" dirty="0"/>
              <a:t>Hands-on: </a:t>
            </a:r>
            <a:r>
              <a:rPr lang="en-US" dirty="0">
                <a:solidFill>
                  <a:schemeClr val="accent1"/>
                </a:solidFill>
              </a:rPr>
              <a:t>Set up for workshop D2-4</a:t>
            </a:r>
            <a:endParaRPr lang="en-US" dirty="0"/>
          </a:p>
        </p:txBody>
      </p:sp>
      <p:pic>
        <p:nvPicPr>
          <p:cNvPr id="6" name="Illustration" descr="Example of an illustration " title="Illustration for divider page"/>
          <p:cNvPicPr>
            <a:picLocks noGrp="1" noChangeAspect="1"/>
          </p:cNvPicPr>
          <p:nvPr>
            <p:ph type="pic" sz="quarter" idx="12"/>
          </p:nvPr>
        </p:nvPicPr>
        <p:blipFill>
          <a:blip r:embed="rId2"/>
          <a:srcRect t="3112" b="3112"/>
          <a:stretch>
            <a:fillRect/>
          </a:stretch>
        </p:blipFill>
        <p:spPr bwMode="gray"/>
      </p:pic>
      <p:sp>
        <p:nvSpPr>
          <p:cNvPr id="2" name="TextBox 1">
            <a:extLst>
              <a:ext uri="{FF2B5EF4-FFF2-40B4-BE49-F238E27FC236}">
                <a16:creationId xmlns:a16="http://schemas.microsoft.com/office/drawing/2014/main" id="{4BD1477A-8782-3246-9345-51E030E22E21}"/>
              </a:ext>
            </a:extLst>
          </p:cNvPr>
          <p:cNvSpPr txBox="1"/>
          <p:nvPr/>
        </p:nvSpPr>
        <p:spPr>
          <a:xfrm>
            <a:off x="504000" y="2462678"/>
            <a:ext cx="6835204" cy="553998"/>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i="1" kern="0" dirty="0">
                <a:ea typeface="Arial Unicode MS" pitchFamily="34" charset="-128"/>
                <a:cs typeface="Arial Unicode MS" pitchFamily="34" charset="-128"/>
              </a:rPr>
              <a:t>You can find the detailed instructions at our GitHub repo.</a:t>
            </a:r>
            <a:br>
              <a:rPr lang="en-US" sz="1800" i="1" kern="0" dirty="0">
                <a:ea typeface="Arial Unicode MS" pitchFamily="34" charset="-128"/>
                <a:cs typeface="Arial Unicode MS" pitchFamily="34" charset="-128"/>
              </a:rPr>
            </a:br>
            <a:r>
              <a:rPr lang="en-US" sz="1800" i="1" kern="0" dirty="0">
                <a:ea typeface="Arial Unicode MS" pitchFamily="34" charset="-128"/>
                <a:cs typeface="Arial Unicode MS" pitchFamily="34" charset="-128"/>
              </a:rPr>
              <a:t>If you have finished this part on your own, feel free to skip this part.</a:t>
            </a:r>
          </a:p>
        </p:txBody>
      </p:sp>
    </p:spTree>
    <p:extLst>
      <p:ext uri="{BB962C8B-B14F-4D97-AF65-F5344CB8AC3E}">
        <p14:creationId xmlns:p14="http://schemas.microsoft.com/office/powerpoint/2010/main" val="15154238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4ADB39-AEA7-CA41-B9BC-2518473DEE63}"/>
              </a:ext>
            </a:extLst>
          </p:cNvPr>
          <p:cNvSpPr>
            <a:spLocks noGrp="1"/>
          </p:cNvSpPr>
          <p:nvPr>
            <p:ph type="body" sz="quarter" idx="10"/>
          </p:nvPr>
        </p:nvSpPr>
        <p:spPr/>
        <p:txBody>
          <a:bodyPr/>
          <a:lstStyle/>
          <a:p>
            <a:pPr lvl="1"/>
            <a:r>
              <a:rPr lang="en-US" dirty="0"/>
              <a:t>AWS</a:t>
            </a:r>
          </a:p>
          <a:p>
            <a:pPr lvl="2"/>
            <a:r>
              <a:rPr lang="en-US" dirty="0"/>
              <a:t>Account</a:t>
            </a:r>
          </a:p>
          <a:p>
            <a:pPr lvl="2"/>
            <a:r>
              <a:rPr lang="en-US" dirty="0"/>
              <a:t>IAM role</a:t>
            </a:r>
          </a:p>
          <a:p>
            <a:pPr lvl="2"/>
            <a:r>
              <a:rPr lang="en-US" dirty="0"/>
              <a:t>S3</a:t>
            </a:r>
          </a:p>
          <a:p>
            <a:pPr lvl="2"/>
            <a:r>
              <a:rPr lang="en-US" dirty="0" err="1"/>
              <a:t>Sagemaker</a:t>
            </a:r>
            <a:r>
              <a:rPr lang="en-US" dirty="0"/>
              <a:t> instance</a:t>
            </a:r>
          </a:p>
          <a:p>
            <a:pPr lvl="2"/>
            <a:r>
              <a:rPr lang="en-US" dirty="0" err="1"/>
              <a:t>Quicksight</a:t>
            </a:r>
            <a:endParaRPr lang="en-US" dirty="0"/>
          </a:p>
          <a:p>
            <a:pPr marL="179387" lvl="2" indent="0">
              <a:buNone/>
            </a:pPr>
            <a:endParaRPr lang="en-US" dirty="0"/>
          </a:p>
          <a:p>
            <a:pPr lvl="1"/>
            <a:r>
              <a:rPr lang="en-US" dirty="0"/>
              <a:t>Local computer</a:t>
            </a:r>
          </a:p>
          <a:p>
            <a:pPr lvl="2"/>
            <a:r>
              <a:rPr lang="en-US" dirty="0"/>
              <a:t>Python 3.8</a:t>
            </a:r>
          </a:p>
          <a:p>
            <a:pPr lvl="2"/>
            <a:r>
              <a:rPr lang="en-US" dirty="0" err="1"/>
              <a:t>Github</a:t>
            </a:r>
            <a:r>
              <a:rPr lang="en-US" dirty="0"/>
              <a:t> Repo</a:t>
            </a:r>
          </a:p>
          <a:p>
            <a:pPr lvl="2"/>
            <a:r>
              <a:rPr lang="en-US" dirty="0"/>
              <a:t>Docker</a:t>
            </a:r>
          </a:p>
          <a:p>
            <a:pPr lvl="2"/>
            <a:r>
              <a:rPr lang="en-US" dirty="0"/>
              <a:t>Postman</a:t>
            </a:r>
          </a:p>
          <a:p>
            <a:pPr marL="179387" lvl="2" indent="0">
              <a:buNone/>
            </a:pPr>
            <a:endParaRPr lang="en-US" dirty="0"/>
          </a:p>
          <a:p>
            <a:endParaRPr lang="en-US" dirty="0"/>
          </a:p>
        </p:txBody>
      </p:sp>
      <p:sp>
        <p:nvSpPr>
          <p:cNvPr id="3" name="Title 2">
            <a:extLst>
              <a:ext uri="{FF2B5EF4-FFF2-40B4-BE49-F238E27FC236}">
                <a16:creationId xmlns:a16="http://schemas.microsoft.com/office/drawing/2014/main" id="{111A8433-A0E6-2C49-9607-6E47A744DFAF}"/>
              </a:ext>
            </a:extLst>
          </p:cNvPr>
          <p:cNvSpPr>
            <a:spLocks noGrp="1"/>
          </p:cNvSpPr>
          <p:nvPr>
            <p:ph type="title"/>
          </p:nvPr>
        </p:nvSpPr>
        <p:spPr/>
        <p:txBody>
          <a:bodyPr/>
          <a:lstStyle/>
          <a:p>
            <a:r>
              <a:rPr lang="en-US" dirty="0"/>
              <a:t>Set-up Checklist</a:t>
            </a:r>
          </a:p>
        </p:txBody>
      </p:sp>
    </p:spTree>
    <p:extLst>
      <p:ext uri="{BB962C8B-B14F-4D97-AF65-F5344CB8AC3E}">
        <p14:creationId xmlns:p14="http://schemas.microsoft.com/office/powerpoint/2010/main" val="46562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genda items"/>
          <p:cNvSpPr>
            <a:spLocks noGrp="1"/>
          </p:cNvSpPr>
          <p:nvPr>
            <p:ph type="body" sz="quarter" idx="10"/>
          </p:nvPr>
        </p:nvSpPr>
        <p:spPr bwMode="gray"/>
        <p:txBody>
          <a:bodyPr>
            <a:normAutofit/>
          </a:bodyPr>
          <a:lstStyle/>
          <a:p>
            <a:r>
              <a:rPr lang="en-US" sz="2400" dirty="0"/>
              <a:t>Presentation: Our team</a:t>
            </a:r>
          </a:p>
          <a:p>
            <a:r>
              <a:rPr lang="en-US" sz="2400" dirty="0"/>
              <a:t>Presentation: ML lifecycle and solutions at SAP Concur DS</a:t>
            </a:r>
          </a:p>
          <a:p>
            <a:pPr lvl="1"/>
            <a:r>
              <a:rPr lang="en-US" dirty="0"/>
              <a:t>Data Acquisition &amp; Preparation</a:t>
            </a:r>
          </a:p>
          <a:p>
            <a:pPr lvl="1"/>
            <a:r>
              <a:rPr lang="en-US" dirty="0"/>
              <a:t>Model Development &amp; Automation</a:t>
            </a:r>
          </a:p>
          <a:p>
            <a:pPr lvl="1"/>
            <a:r>
              <a:rPr lang="en-US" dirty="0"/>
              <a:t>Deployment &amp; Service Optimization</a:t>
            </a:r>
          </a:p>
          <a:p>
            <a:pPr lvl="1"/>
            <a:r>
              <a:rPr lang="en-US" dirty="0"/>
              <a:t>Monitoring</a:t>
            </a:r>
          </a:p>
          <a:p>
            <a:pPr lvl="1"/>
            <a:endParaRPr lang="en-US" dirty="0"/>
          </a:p>
          <a:p>
            <a:r>
              <a:rPr lang="en-US" sz="2400" dirty="0"/>
              <a:t>Hands-on: Set up for workshop D2 - 4</a:t>
            </a:r>
          </a:p>
          <a:p>
            <a:pPr lvl="1"/>
            <a:r>
              <a:rPr lang="en-US" dirty="0"/>
              <a:t>Local computer</a:t>
            </a:r>
          </a:p>
          <a:p>
            <a:pPr lvl="1"/>
            <a:r>
              <a:rPr lang="en-US" dirty="0"/>
              <a:t>AWS</a:t>
            </a:r>
          </a:p>
        </p:txBody>
      </p:sp>
      <p:sp>
        <p:nvSpPr>
          <p:cNvPr id="2" name="Agenda"/>
          <p:cNvSpPr>
            <a:spLocks noGrp="1"/>
          </p:cNvSpPr>
          <p:nvPr>
            <p:ph type="title"/>
          </p:nvPr>
        </p:nvSpPr>
        <p:spPr bwMode="gray"/>
        <p:txBody>
          <a:bodyPr/>
          <a:lstStyle/>
          <a:p>
            <a:r>
              <a:rPr lang="en-US" dirty="0"/>
              <a:t>Agenda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A7590-0AB5-B54F-9922-EA2308111486}"/>
              </a:ext>
            </a:extLst>
          </p:cNvPr>
          <p:cNvSpPr>
            <a:spLocks noGrp="1"/>
          </p:cNvSpPr>
          <p:nvPr>
            <p:ph type="title"/>
          </p:nvPr>
        </p:nvSpPr>
        <p:spPr/>
        <p:txBody>
          <a:bodyPr/>
          <a:lstStyle/>
          <a:p>
            <a:r>
              <a:rPr lang="en-US" dirty="0"/>
              <a:t>Create an AWS Account</a:t>
            </a:r>
          </a:p>
        </p:txBody>
      </p:sp>
      <p:pic>
        <p:nvPicPr>
          <p:cNvPr id="4" name="Picture 3">
            <a:extLst>
              <a:ext uri="{FF2B5EF4-FFF2-40B4-BE49-F238E27FC236}">
                <a16:creationId xmlns:a16="http://schemas.microsoft.com/office/drawing/2014/main" id="{595DDD8E-B680-A24C-98EC-4782EC0C494D}"/>
              </a:ext>
            </a:extLst>
          </p:cNvPr>
          <p:cNvPicPr>
            <a:picLocks noChangeAspect="1"/>
          </p:cNvPicPr>
          <p:nvPr/>
        </p:nvPicPr>
        <p:blipFill>
          <a:blip r:embed="rId2"/>
          <a:stretch>
            <a:fillRect/>
          </a:stretch>
        </p:blipFill>
        <p:spPr>
          <a:xfrm>
            <a:off x="1204997" y="1068858"/>
            <a:ext cx="9784484" cy="5285142"/>
          </a:xfrm>
          <a:prstGeom prst="rect">
            <a:avLst/>
          </a:prstGeom>
        </p:spPr>
      </p:pic>
    </p:spTree>
    <p:extLst>
      <p:ext uri="{BB962C8B-B14F-4D97-AF65-F5344CB8AC3E}">
        <p14:creationId xmlns:p14="http://schemas.microsoft.com/office/powerpoint/2010/main" val="10516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1DAC8D-E838-DE4F-AADA-D0C9FD8574B8}"/>
              </a:ext>
            </a:extLst>
          </p:cNvPr>
          <p:cNvSpPr>
            <a:spLocks noGrp="1"/>
          </p:cNvSpPr>
          <p:nvPr>
            <p:ph type="body" sz="quarter" idx="10"/>
          </p:nvPr>
        </p:nvSpPr>
        <p:spPr>
          <a:xfrm>
            <a:off x="2064285" y="1952510"/>
            <a:ext cx="3493367" cy="4716000"/>
          </a:xfrm>
        </p:spPr>
        <p:txBody>
          <a:bodyPr/>
          <a:lstStyle/>
          <a:p>
            <a:pPr lvl="1"/>
            <a:r>
              <a:rPr lang="en-US" dirty="0"/>
              <a:t>AWS under </a:t>
            </a:r>
            <a:r>
              <a:rPr lang="en-US" i="1" dirty="0"/>
              <a:t>”US West (Oregon)”</a:t>
            </a:r>
          </a:p>
          <a:p>
            <a:pPr lvl="2"/>
            <a:r>
              <a:rPr lang="en-US" dirty="0"/>
              <a:t>Account</a:t>
            </a:r>
          </a:p>
          <a:p>
            <a:pPr lvl="2"/>
            <a:r>
              <a:rPr lang="en-US" dirty="0"/>
              <a:t>IAM role</a:t>
            </a:r>
          </a:p>
          <a:p>
            <a:pPr lvl="2"/>
            <a:r>
              <a:rPr lang="en-US" dirty="0"/>
              <a:t>S3</a:t>
            </a:r>
          </a:p>
          <a:p>
            <a:pPr lvl="2"/>
            <a:r>
              <a:rPr lang="en-US" dirty="0" err="1"/>
              <a:t>Sagemaker</a:t>
            </a:r>
            <a:r>
              <a:rPr lang="en-US" dirty="0"/>
              <a:t> instance</a:t>
            </a:r>
          </a:p>
          <a:p>
            <a:pPr lvl="2"/>
            <a:r>
              <a:rPr lang="en-US" dirty="0" err="1"/>
              <a:t>Quicksight</a:t>
            </a:r>
            <a:endParaRPr lang="en-US" dirty="0"/>
          </a:p>
          <a:p>
            <a:endParaRPr lang="en-US" dirty="0"/>
          </a:p>
        </p:txBody>
      </p:sp>
      <p:sp>
        <p:nvSpPr>
          <p:cNvPr id="3" name="Title 2">
            <a:extLst>
              <a:ext uri="{FF2B5EF4-FFF2-40B4-BE49-F238E27FC236}">
                <a16:creationId xmlns:a16="http://schemas.microsoft.com/office/drawing/2014/main" id="{C9BC4F83-1CFB-1C48-81B9-F4F5FBF3BC70}"/>
              </a:ext>
            </a:extLst>
          </p:cNvPr>
          <p:cNvSpPr>
            <a:spLocks noGrp="1"/>
          </p:cNvSpPr>
          <p:nvPr>
            <p:ph type="title"/>
          </p:nvPr>
        </p:nvSpPr>
        <p:spPr/>
        <p:txBody>
          <a:bodyPr/>
          <a:lstStyle/>
          <a:p>
            <a:r>
              <a:rPr lang="en-US" dirty="0"/>
              <a:t>AWS Set Up</a:t>
            </a:r>
          </a:p>
        </p:txBody>
      </p:sp>
      <p:sp>
        <p:nvSpPr>
          <p:cNvPr id="4" name="TextBox 3">
            <a:extLst>
              <a:ext uri="{FF2B5EF4-FFF2-40B4-BE49-F238E27FC236}">
                <a16:creationId xmlns:a16="http://schemas.microsoft.com/office/drawing/2014/main" id="{619312FE-2963-7249-AD38-478146AC71D1}"/>
              </a:ext>
            </a:extLst>
          </p:cNvPr>
          <p:cNvSpPr txBox="1"/>
          <p:nvPr/>
        </p:nvSpPr>
        <p:spPr>
          <a:xfrm>
            <a:off x="2612571" y="1343001"/>
            <a:ext cx="6617196"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Please follow GitHub repo tutorial to set up your AWS resources.</a:t>
            </a:r>
          </a:p>
        </p:txBody>
      </p:sp>
      <p:pic>
        <p:nvPicPr>
          <p:cNvPr id="6" name="Picture 5">
            <a:extLst>
              <a:ext uri="{FF2B5EF4-FFF2-40B4-BE49-F238E27FC236}">
                <a16:creationId xmlns:a16="http://schemas.microsoft.com/office/drawing/2014/main" id="{2215935E-0600-DA44-A1BD-23C5FEA76E72}"/>
              </a:ext>
            </a:extLst>
          </p:cNvPr>
          <p:cNvPicPr>
            <a:picLocks noChangeAspect="1"/>
          </p:cNvPicPr>
          <p:nvPr/>
        </p:nvPicPr>
        <p:blipFill>
          <a:blip r:embed="rId2"/>
          <a:stretch>
            <a:fillRect/>
          </a:stretch>
        </p:blipFill>
        <p:spPr>
          <a:xfrm>
            <a:off x="6213476" y="1952510"/>
            <a:ext cx="4243731" cy="4401490"/>
          </a:xfrm>
          <a:prstGeom prst="rect">
            <a:avLst/>
          </a:prstGeom>
        </p:spPr>
      </p:pic>
    </p:spTree>
    <p:extLst>
      <p:ext uri="{BB962C8B-B14F-4D97-AF65-F5344CB8AC3E}">
        <p14:creationId xmlns:p14="http://schemas.microsoft.com/office/powerpoint/2010/main" val="19318705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43D077B-C532-D444-9D58-D707C60F7CE1}"/>
              </a:ext>
            </a:extLst>
          </p:cNvPr>
          <p:cNvSpPr>
            <a:spLocks noGrp="1"/>
          </p:cNvSpPr>
          <p:nvPr>
            <p:ph type="body" sz="quarter" idx="10"/>
          </p:nvPr>
        </p:nvSpPr>
        <p:spPr>
          <a:xfrm>
            <a:off x="503999" y="1563278"/>
            <a:ext cx="11186477" cy="5100966"/>
          </a:xfrm>
        </p:spPr>
        <p:txBody>
          <a:bodyPr>
            <a:normAutofit fontScale="92500" lnSpcReduction="20000"/>
          </a:bodyPr>
          <a:lstStyle/>
          <a:p>
            <a:pPr marL="342900" indent="-342900">
              <a:buFont typeface="Arial" panose="020B0604020202020204" pitchFamily="34" charset="0"/>
              <a:buChar char="•"/>
            </a:pPr>
            <a:r>
              <a:rPr lang="en-US" dirty="0"/>
              <a:t>Python environment </a:t>
            </a:r>
          </a:p>
          <a:p>
            <a:pPr marL="522864" lvl="1" indent="-342900">
              <a:buFont typeface="Arial" panose="020B0604020202020204" pitchFamily="34" charset="0"/>
              <a:buChar char="•"/>
            </a:pPr>
            <a:r>
              <a:rPr lang="en-US" dirty="0"/>
              <a:t>Make sure your local python environment is 3.8 </a:t>
            </a:r>
          </a:p>
          <a:p>
            <a:pPr marL="522864" lvl="1" indent="-342900">
              <a:buFont typeface="Arial" panose="020B0604020202020204" pitchFamily="34" charset="0"/>
              <a:buChar char="•"/>
            </a:pPr>
            <a:r>
              <a:rPr lang="en-US" dirty="0"/>
              <a:t>If you are unable to install Anaconda due to licensing issue, please follow the instructions below to set up your python environment: </a:t>
            </a:r>
          </a:p>
          <a:p>
            <a:pPr marL="701675" lvl="2" indent="-342900">
              <a:buFont typeface="Arial" panose="020B0604020202020204" pitchFamily="34" charset="0"/>
              <a:buChar char="•"/>
            </a:pPr>
            <a:r>
              <a:rPr lang="en-US" dirty="0"/>
              <a:t>For </a:t>
            </a:r>
            <a:r>
              <a:rPr lang="en-US" dirty="0" err="1"/>
              <a:t>linux</a:t>
            </a:r>
            <a:r>
              <a:rPr lang="en-US" dirty="0"/>
              <a:t>, install using apt-get install python3: </a:t>
            </a:r>
            <a:r>
              <a:rPr lang="en-US" dirty="0">
                <a:hlinkClick r:id="rId2"/>
              </a:rPr>
              <a:t>https://phoenixnap.com/kb/how-to-install-python-3-ubuntu</a:t>
            </a:r>
            <a:endParaRPr lang="en-US" dirty="0"/>
          </a:p>
          <a:p>
            <a:pPr marL="701675" lvl="2" indent="-342900">
              <a:buFont typeface="Arial" panose="020B0604020202020204" pitchFamily="34" charset="0"/>
              <a:buChar char="•"/>
            </a:pPr>
            <a:r>
              <a:rPr lang="en-US" dirty="0"/>
              <a:t>For mac, install using brew. </a:t>
            </a:r>
            <a:r>
              <a:rPr lang="en-US" dirty="0">
                <a:hlinkClick r:id="rId3"/>
              </a:rPr>
              <a:t>https://docs.python-guide.org/starting/install3/osx/</a:t>
            </a:r>
            <a:endParaRPr lang="en-US" dirty="0"/>
          </a:p>
          <a:p>
            <a:pPr marL="701675" lvl="2" indent="-342900">
              <a:buFont typeface="Arial" panose="020B0604020202020204" pitchFamily="34" charset="0"/>
              <a:buChar char="•"/>
            </a:pPr>
            <a:r>
              <a:rPr lang="en-US" dirty="0"/>
              <a:t>For windows, install the binary from </a:t>
            </a:r>
            <a:r>
              <a:rPr lang="en-US" dirty="0">
                <a:hlinkClick r:id="rId4"/>
              </a:rPr>
              <a:t>https://</a:t>
            </a:r>
            <a:r>
              <a:rPr lang="en-US" dirty="0" err="1">
                <a:hlinkClick r:id="rId4"/>
              </a:rPr>
              <a:t>www.python.org</a:t>
            </a:r>
            <a:r>
              <a:rPr lang="en-US" dirty="0">
                <a:hlinkClick r:id="rId4"/>
              </a:rPr>
              <a:t>/downloads/ </a:t>
            </a:r>
            <a:r>
              <a:rPr lang="en-US" dirty="0"/>
              <a:t>and add that into PATH</a:t>
            </a:r>
          </a:p>
          <a:p>
            <a:pPr marL="522864" lvl="1" indent="-342900">
              <a:buFont typeface="Arial" panose="020B0604020202020204" pitchFamily="34" charset="0"/>
              <a:buChar char="•"/>
            </a:pPr>
            <a:r>
              <a:rPr lang="en-US" dirty="0"/>
              <a:t>After installing Python, use </a:t>
            </a:r>
            <a:r>
              <a:rPr lang="en-US" dirty="0" err="1"/>
              <a:t>venv</a:t>
            </a:r>
            <a:r>
              <a:rPr lang="en-US" dirty="0"/>
              <a:t> to create an empty python environment: </a:t>
            </a:r>
          </a:p>
          <a:p>
            <a:pPr lvl="1" indent="0">
              <a:buNone/>
            </a:pPr>
            <a:endParaRPr lang="en-US" dirty="0"/>
          </a:p>
          <a:p>
            <a:pPr lvl="1" indent="0">
              <a:buNone/>
            </a:pPr>
            <a:r>
              <a:rPr lang="en-US" dirty="0"/>
              <a:t>	</a:t>
            </a:r>
          </a:p>
          <a:p>
            <a:pPr marL="342900" indent="-342900">
              <a:buFont typeface="Arial" panose="020B0604020202020204" pitchFamily="34" charset="0"/>
              <a:buChar char="•"/>
            </a:pPr>
            <a:r>
              <a:rPr lang="en-US" dirty="0"/>
              <a:t>Your preferred Python IDE, such as </a:t>
            </a:r>
            <a:r>
              <a:rPr lang="en-US" dirty="0" err="1"/>
              <a:t>VSCode</a:t>
            </a:r>
            <a:r>
              <a:rPr lang="en-US" dirty="0"/>
              <a:t>, PyCharm </a:t>
            </a:r>
            <a:r>
              <a:rPr lang="en-US" dirty="0" err="1"/>
              <a:t>etc</a:t>
            </a:r>
            <a:endParaRPr lang="en-US" dirty="0"/>
          </a:p>
          <a:p>
            <a:pPr marL="342900" indent="-342900">
              <a:buFont typeface="Arial" panose="020B0604020202020204" pitchFamily="34" charset="0"/>
              <a:buChar char="•"/>
            </a:pPr>
            <a:r>
              <a:rPr lang="en-US" dirty="0"/>
              <a:t>Install Docker Install Docker from </a:t>
            </a:r>
            <a:r>
              <a:rPr lang="en-US" dirty="0">
                <a:hlinkClick r:id="rId5"/>
              </a:rPr>
              <a:t>https://</a:t>
            </a:r>
            <a:r>
              <a:rPr lang="en-US" dirty="0" err="1">
                <a:hlinkClick r:id="rId5"/>
              </a:rPr>
              <a:t>docs.docker.com</a:t>
            </a:r>
            <a:r>
              <a:rPr lang="en-US" dirty="0">
                <a:hlinkClick r:id="rId5"/>
              </a:rPr>
              <a:t>/get-docker/</a:t>
            </a:r>
            <a:r>
              <a:rPr lang="en-US" dirty="0"/>
              <a:t> </a:t>
            </a:r>
          </a:p>
          <a:p>
            <a:pPr marL="522864" lvl="1" indent="-342900">
              <a:buFont typeface="Arial" panose="020B0604020202020204" pitchFamily="34" charset="0"/>
              <a:buChar char="•"/>
            </a:pPr>
            <a:r>
              <a:rPr lang="en-US" dirty="0"/>
              <a:t>Note: Docker now needs licenses to run on SAP laptops. If you don't currently have a Docker license through SAP, you can download the docker to your own personal laptop for personal use for free. For this workshop, you will need Docker on Day 4 and it needs to on the same laptop with Python 3.8 environment, IDE and Postman.</a:t>
            </a:r>
          </a:p>
          <a:p>
            <a:pPr marL="342900" indent="-342900">
              <a:buFont typeface="Arial" panose="020B0604020202020204" pitchFamily="34" charset="0"/>
              <a:buChar char="•"/>
            </a:pPr>
            <a:r>
              <a:rPr lang="en-US" dirty="0"/>
              <a:t>Install Postman Install Postman from </a:t>
            </a:r>
            <a:r>
              <a:rPr lang="en-US" dirty="0">
                <a:hlinkClick r:id="rId6"/>
              </a:rPr>
              <a:t>https://</a:t>
            </a:r>
            <a:r>
              <a:rPr lang="en-US" dirty="0" err="1">
                <a:hlinkClick r:id="rId6"/>
              </a:rPr>
              <a:t>www.postman.com</a:t>
            </a:r>
            <a:r>
              <a:rPr lang="en-US" dirty="0">
                <a:hlinkClick r:id="rId6"/>
              </a:rPr>
              <a:t>/downloads/</a:t>
            </a:r>
            <a:endParaRPr lang="en-US" dirty="0"/>
          </a:p>
        </p:txBody>
      </p:sp>
      <p:sp>
        <p:nvSpPr>
          <p:cNvPr id="3" name="Title 2">
            <a:extLst>
              <a:ext uri="{FF2B5EF4-FFF2-40B4-BE49-F238E27FC236}">
                <a16:creationId xmlns:a16="http://schemas.microsoft.com/office/drawing/2014/main" id="{D8D0A787-F05D-004E-9DE4-294E12037D88}"/>
              </a:ext>
            </a:extLst>
          </p:cNvPr>
          <p:cNvSpPr>
            <a:spLocks noGrp="1"/>
          </p:cNvSpPr>
          <p:nvPr>
            <p:ph type="title"/>
          </p:nvPr>
        </p:nvSpPr>
        <p:spPr/>
        <p:txBody>
          <a:bodyPr/>
          <a:lstStyle/>
          <a:p>
            <a:r>
              <a:rPr lang="en-US" dirty="0"/>
              <a:t>Set up Local Computer</a:t>
            </a:r>
          </a:p>
        </p:txBody>
      </p:sp>
      <p:pic>
        <p:nvPicPr>
          <p:cNvPr id="4" name="Picture 3">
            <a:extLst>
              <a:ext uri="{FF2B5EF4-FFF2-40B4-BE49-F238E27FC236}">
                <a16:creationId xmlns:a16="http://schemas.microsoft.com/office/drawing/2014/main" id="{038D3CFE-2E82-2E43-8A37-E79DD7B8EBDB}"/>
              </a:ext>
            </a:extLst>
          </p:cNvPr>
          <p:cNvPicPr>
            <a:picLocks noChangeAspect="1"/>
          </p:cNvPicPr>
          <p:nvPr/>
        </p:nvPicPr>
        <p:blipFill rotWithShape="1">
          <a:blip r:embed="rId7"/>
          <a:srcRect b="7410"/>
          <a:stretch/>
        </p:blipFill>
        <p:spPr>
          <a:xfrm>
            <a:off x="935074" y="3640013"/>
            <a:ext cx="2933700" cy="599703"/>
          </a:xfrm>
          <a:prstGeom prst="rect">
            <a:avLst/>
          </a:prstGeom>
        </p:spPr>
      </p:pic>
    </p:spTree>
    <p:extLst>
      <p:ext uri="{BB962C8B-B14F-4D97-AF65-F5344CB8AC3E}">
        <p14:creationId xmlns:p14="http://schemas.microsoft.com/office/powerpoint/2010/main" val="35961676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act information"/>
          <p:cNvSpPr>
            <a:spLocks noGrp="1"/>
          </p:cNvSpPr>
          <p:nvPr>
            <p:ph type="body" sz="quarter" idx="10"/>
          </p:nvPr>
        </p:nvSpPr>
        <p:spPr bwMode="gray">
          <a:xfrm>
            <a:off x="504000" y="2905487"/>
            <a:ext cx="5593588" cy="2501010"/>
          </a:xfrm>
        </p:spPr>
        <p:txBody>
          <a:bodyPr/>
          <a:lstStyle/>
          <a:p>
            <a:r>
              <a:rPr lang="en-US" dirty="0"/>
              <a:t>Contact information:</a:t>
            </a:r>
          </a:p>
          <a:p>
            <a:pPr lvl="1"/>
            <a:r>
              <a:rPr lang="en-US" b="1" dirty="0"/>
              <a:t>Mengyuan Liu, PhD</a:t>
            </a:r>
          </a:p>
          <a:p>
            <a:pPr lvl="1"/>
            <a:r>
              <a:rPr lang="en-US" dirty="0"/>
              <a:t>Data Science Manager</a:t>
            </a:r>
          </a:p>
          <a:p>
            <a:pPr lvl="1"/>
            <a:r>
              <a:rPr lang="en-US" dirty="0" err="1"/>
              <a:t>mengyuan.liu@sap.com</a:t>
            </a:r>
            <a:endParaRPr lang="en-US" dirty="0"/>
          </a:p>
        </p:txBody>
      </p:sp>
      <p:sp>
        <p:nvSpPr>
          <p:cNvPr id="2" name="Thank you"/>
          <p:cNvSpPr>
            <a:spLocks noGrp="1"/>
          </p:cNvSpPr>
          <p:nvPr>
            <p:ph type="ctrTitle"/>
          </p:nvPr>
        </p:nvSpPr>
        <p:spPr bwMode="gray">
          <a:xfrm>
            <a:off x="504000" y="1467009"/>
            <a:ext cx="7024956" cy="923116"/>
          </a:xfrm>
        </p:spPr>
        <p:txBody>
          <a:bodyPr/>
          <a:lstStyle/>
          <a:p>
            <a:r>
              <a:rPr lang="en-US" dirty="0"/>
              <a:t>See you tomorrow!</a:t>
            </a:r>
          </a:p>
        </p:txBody>
      </p:sp>
    </p:spTree>
    <p:extLst>
      <p:ext uri="{BB962C8B-B14F-4D97-AF65-F5344CB8AC3E}">
        <p14:creationId xmlns:p14="http://schemas.microsoft.com/office/powerpoint/2010/main" val="18818512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5185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ivider"/>
          <p:cNvSpPr>
            <a:spLocks noGrp="1"/>
          </p:cNvSpPr>
          <p:nvPr>
            <p:ph type="ctrTitle"/>
          </p:nvPr>
        </p:nvSpPr>
        <p:spPr bwMode="gray"/>
        <p:txBody>
          <a:bodyPr/>
          <a:lstStyle/>
          <a:p>
            <a:r>
              <a:rPr lang="en-US" dirty="0"/>
              <a:t>Presentation: </a:t>
            </a:r>
            <a:br>
              <a:rPr lang="en-US" dirty="0"/>
            </a:br>
            <a:r>
              <a:rPr lang="en-US" dirty="0">
                <a:solidFill>
                  <a:schemeClr val="accent1"/>
                </a:solidFill>
              </a:rPr>
              <a:t>ML Lifecycle &amp; Solutions at SAP Concur</a:t>
            </a:r>
            <a:endParaRPr lang="en-US" dirty="0"/>
          </a:p>
        </p:txBody>
      </p:sp>
      <p:pic>
        <p:nvPicPr>
          <p:cNvPr id="6" name="Illustration" descr="Example of an illustration " title="Illustration for divider page"/>
          <p:cNvPicPr>
            <a:picLocks noGrp="1" noChangeAspect="1"/>
          </p:cNvPicPr>
          <p:nvPr>
            <p:ph type="pic" sz="quarter" idx="12"/>
          </p:nvPr>
        </p:nvPicPr>
        <p:blipFill>
          <a:blip r:embed="rId2"/>
          <a:srcRect t="3112" b="3112"/>
          <a:stretch>
            <a:fillRect/>
          </a:stretch>
        </p:blipFill>
        <p:spPr bwMode="gray"/>
      </p:pic>
    </p:spTree>
    <p:extLst>
      <p:ext uri="{BB962C8B-B14F-4D97-AF65-F5344CB8AC3E}">
        <p14:creationId xmlns:p14="http://schemas.microsoft.com/office/powerpoint/2010/main" val="12618878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a:extLst>
              <a:ext uri="{FF2B5EF4-FFF2-40B4-BE49-F238E27FC236}">
                <a16:creationId xmlns:a16="http://schemas.microsoft.com/office/drawing/2014/main" id="{258F89AD-050E-46AF-A704-1DADA11F3C46}"/>
              </a:ext>
            </a:extLst>
          </p:cNvPr>
          <p:cNvPicPr>
            <a:picLocks noChangeAspect="1"/>
          </p:cNvPicPr>
          <p:nvPr/>
        </p:nvPicPr>
        <p:blipFill>
          <a:blip r:embed="rId3"/>
          <a:stretch>
            <a:fillRect/>
          </a:stretch>
        </p:blipFill>
        <p:spPr>
          <a:xfrm>
            <a:off x="4348413" y="3244044"/>
            <a:ext cx="919573" cy="1235082"/>
          </a:xfrm>
          <a:prstGeom prst="rect">
            <a:avLst/>
          </a:prstGeom>
        </p:spPr>
      </p:pic>
      <p:pic>
        <p:nvPicPr>
          <p:cNvPr id="6" name="Picture 6">
            <a:extLst>
              <a:ext uri="{FF2B5EF4-FFF2-40B4-BE49-F238E27FC236}">
                <a16:creationId xmlns:a16="http://schemas.microsoft.com/office/drawing/2014/main" id="{8FCD0228-0920-4F18-8F95-464481707FD4}"/>
              </a:ext>
            </a:extLst>
          </p:cNvPr>
          <p:cNvPicPr>
            <a:picLocks noChangeAspect="1"/>
          </p:cNvPicPr>
          <p:nvPr/>
        </p:nvPicPr>
        <p:blipFill rotWithShape="1">
          <a:blip r:embed="rId4"/>
          <a:srcRect l="15131" t="5217" r="14766" b="34565"/>
          <a:stretch/>
        </p:blipFill>
        <p:spPr>
          <a:xfrm>
            <a:off x="3033010" y="3226595"/>
            <a:ext cx="1082920" cy="1235082"/>
          </a:xfrm>
          <a:prstGeom prst="rect">
            <a:avLst/>
          </a:prstGeom>
        </p:spPr>
      </p:pic>
      <p:pic>
        <p:nvPicPr>
          <p:cNvPr id="8" name="Picture 8">
            <a:extLst>
              <a:ext uri="{FF2B5EF4-FFF2-40B4-BE49-F238E27FC236}">
                <a16:creationId xmlns:a16="http://schemas.microsoft.com/office/drawing/2014/main" id="{60D49567-48BB-4F8A-BEDA-E7B53E2FD426}"/>
              </a:ext>
            </a:extLst>
          </p:cNvPr>
          <p:cNvPicPr>
            <a:picLocks noChangeAspect="1"/>
          </p:cNvPicPr>
          <p:nvPr/>
        </p:nvPicPr>
        <p:blipFill>
          <a:blip r:embed="rId5"/>
          <a:stretch>
            <a:fillRect/>
          </a:stretch>
        </p:blipFill>
        <p:spPr>
          <a:xfrm>
            <a:off x="5399675" y="3249070"/>
            <a:ext cx="1251634" cy="1262343"/>
          </a:xfrm>
          <a:prstGeom prst="rect">
            <a:avLst/>
          </a:prstGeom>
        </p:spPr>
      </p:pic>
      <p:pic>
        <p:nvPicPr>
          <p:cNvPr id="9" name="Picture 9">
            <a:extLst>
              <a:ext uri="{FF2B5EF4-FFF2-40B4-BE49-F238E27FC236}">
                <a16:creationId xmlns:a16="http://schemas.microsoft.com/office/drawing/2014/main" id="{14E94201-5AB3-4A50-9B63-42FF925278B9}"/>
              </a:ext>
            </a:extLst>
          </p:cNvPr>
          <p:cNvPicPr>
            <a:picLocks noChangeAspect="1"/>
          </p:cNvPicPr>
          <p:nvPr/>
        </p:nvPicPr>
        <p:blipFill>
          <a:blip r:embed="rId6"/>
          <a:stretch>
            <a:fillRect/>
          </a:stretch>
        </p:blipFill>
        <p:spPr>
          <a:xfrm>
            <a:off x="6230864" y="907089"/>
            <a:ext cx="1288953" cy="1262343"/>
          </a:xfrm>
          <a:prstGeom prst="rect">
            <a:avLst/>
          </a:prstGeom>
        </p:spPr>
      </p:pic>
      <p:pic>
        <p:nvPicPr>
          <p:cNvPr id="11" name="Picture 11" descr="A person wearing glasses&#10;&#10;Description automatically generated">
            <a:extLst>
              <a:ext uri="{FF2B5EF4-FFF2-40B4-BE49-F238E27FC236}">
                <a16:creationId xmlns:a16="http://schemas.microsoft.com/office/drawing/2014/main" id="{1D90E0DB-BD61-4961-B5D0-9088397E4395}"/>
              </a:ext>
            </a:extLst>
          </p:cNvPr>
          <p:cNvPicPr>
            <a:picLocks noChangeAspect="1"/>
          </p:cNvPicPr>
          <p:nvPr/>
        </p:nvPicPr>
        <p:blipFill>
          <a:blip r:embed="rId7"/>
          <a:stretch>
            <a:fillRect/>
          </a:stretch>
        </p:blipFill>
        <p:spPr>
          <a:xfrm>
            <a:off x="3000378" y="4803985"/>
            <a:ext cx="1182580" cy="1266188"/>
          </a:xfrm>
          <a:prstGeom prst="rect">
            <a:avLst/>
          </a:prstGeom>
        </p:spPr>
      </p:pic>
      <p:pic>
        <p:nvPicPr>
          <p:cNvPr id="12" name="Picture 12">
            <a:extLst>
              <a:ext uri="{FF2B5EF4-FFF2-40B4-BE49-F238E27FC236}">
                <a16:creationId xmlns:a16="http://schemas.microsoft.com/office/drawing/2014/main" id="{E306EED4-1584-469E-A238-925F304B78E8}"/>
              </a:ext>
            </a:extLst>
          </p:cNvPr>
          <p:cNvPicPr>
            <a:picLocks noChangeAspect="1"/>
          </p:cNvPicPr>
          <p:nvPr/>
        </p:nvPicPr>
        <p:blipFill rotWithShape="1">
          <a:blip r:embed="rId8"/>
          <a:srcRect l="24000" r="28000" b="55658"/>
          <a:stretch/>
        </p:blipFill>
        <p:spPr>
          <a:xfrm>
            <a:off x="3186590" y="923733"/>
            <a:ext cx="1222975" cy="1287661"/>
          </a:xfrm>
          <a:prstGeom prst="rect">
            <a:avLst/>
          </a:prstGeom>
        </p:spPr>
      </p:pic>
      <p:pic>
        <p:nvPicPr>
          <p:cNvPr id="13" name="Picture 13">
            <a:extLst>
              <a:ext uri="{FF2B5EF4-FFF2-40B4-BE49-F238E27FC236}">
                <a16:creationId xmlns:a16="http://schemas.microsoft.com/office/drawing/2014/main" id="{31B5ED74-7749-4676-B181-D0DC47864849}"/>
              </a:ext>
            </a:extLst>
          </p:cNvPr>
          <p:cNvPicPr>
            <a:picLocks noChangeAspect="1"/>
          </p:cNvPicPr>
          <p:nvPr/>
        </p:nvPicPr>
        <p:blipFill rotWithShape="1">
          <a:blip r:embed="rId9"/>
          <a:srcRect t="-240" r="267" b="23351"/>
          <a:stretch/>
        </p:blipFill>
        <p:spPr>
          <a:xfrm>
            <a:off x="5459782" y="4809040"/>
            <a:ext cx="1099351" cy="1272386"/>
          </a:xfrm>
          <a:prstGeom prst="rect">
            <a:avLst/>
          </a:prstGeom>
        </p:spPr>
      </p:pic>
      <p:pic>
        <p:nvPicPr>
          <p:cNvPr id="2" name="Picture 14" descr="A picture containing person, person, outdoor, mirror&#10;&#10;Description automatically generated">
            <a:extLst>
              <a:ext uri="{FF2B5EF4-FFF2-40B4-BE49-F238E27FC236}">
                <a16:creationId xmlns:a16="http://schemas.microsoft.com/office/drawing/2014/main" id="{1E1FA38D-C61E-4221-8905-30619A1C6D8E}"/>
              </a:ext>
            </a:extLst>
          </p:cNvPr>
          <p:cNvPicPr>
            <a:picLocks noChangeAspect="1"/>
          </p:cNvPicPr>
          <p:nvPr/>
        </p:nvPicPr>
        <p:blipFill>
          <a:blip r:embed="rId10"/>
          <a:stretch>
            <a:fillRect/>
          </a:stretch>
        </p:blipFill>
        <p:spPr>
          <a:xfrm>
            <a:off x="4687140" y="926413"/>
            <a:ext cx="1319590" cy="1284981"/>
          </a:xfrm>
          <a:prstGeom prst="rect">
            <a:avLst/>
          </a:prstGeom>
        </p:spPr>
      </p:pic>
      <p:pic>
        <p:nvPicPr>
          <p:cNvPr id="15" name="Picture 15">
            <a:extLst>
              <a:ext uri="{FF2B5EF4-FFF2-40B4-BE49-F238E27FC236}">
                <a16:creationId xmlns:a16="http://schemas.microsoft.com/office/drawing/2014/main" id="{25154102-B74B-4F7E-9C93-FC676D37678D}"/>
              </a:ext>
            </a:extLst>
          </p:cNvPr>
          <p:cNvPicPr>
            <a:picLocks noChangeAspect="1"/>
          </p:cNvPicPr>
          <p:nvPr/>
        </p:nvPicPr>
        <p:blipFill>
          <a:blip r:embed="rId11"/>
          <a:stretch>
            <a:fillRect/>
          </a:stretch>
        </p:blipFill>
        <p:spPr>
          <a:xfrm>
            <a:off x="8636170" y="3194247"/>
            <a:ext cx="1228990" cy="1220612"/>
          </a:xfrm>
          <a:prstGeom prst="rect">
            <a:avLst/>
          </a:prstGeom>
        </p:spPr>
      </p:pic>
      <p:pic>
        <p:nvPicPr>
          <p:cNvPr id="16" name="Picture 16">
            <a:extLst>
              <a:ext uri="{FF2B5EF4-FFF2-40B4-BE49-F238E27FC236}">
                <a16:creationId xmlns:a16="http://schemas.microsoft.com/office/drawing/2014/main" id="{F2B8E21A-FCF0-4E96-9718-E4F4DBFD362D}"/>
              </a:ext>
            </a:extLst>
          </p:cNvPr>
          <p:cNvPicPr>
            <a:picLocks noChangeAspect="1"/>
          </p:cNvPicPr>
          <p:nvPr/>
        </p:nvPicPr>
        <p:blipFill rotWithShape="1">
          <a:blip r:embed="rId12"/>
          <a:srcRect l="8335" r="6575"/>
          <a:stretch/>
        </p:blipFill>
        <p:spPr>
          <a:xfrm>
            <a:off x="4348413" y="4813980"/>
            <a:ext cx="945914" cy="1219911"/>
          </a:xfrm>
          <a:prstGeom prst="rect">
            <a:avLst/>
          </a:prstGeom>
        </p:spPr>
      </p:pic>
      <p:pic>
        <p:nvPicPr>
          <p:cNvPr id="17" name="Picture 18" descr="A picture containing person, indoor, person, suit&#10;&#10;Description automatically generated">
            <a:extLst>
              <a:ext uri="{FF2B5EF4-FFF2-40B4-BE49-F238E27FC236}">
                <a16:creationId xmlns:a16="http://schemas.microsoft.com/office/drawing/2014/main" id="{B48B7681-AB1E-45B2-A6A1-7F2AD9699F01}"/>
              </a:ext>
            </a:extLst>
          </p:cNvPr>
          <p:cNvPicPr>
            <a:picLocks noChangeAspect="1"/>
          </p:cNvPicPr>
          <p:nvPr/>
        </p:nvPicPr>
        <p:blipFill>
          <a:blip r:embed="rId13"/>
          <a:stretch>
            <a:fillRect/>
          </a:stretch>
        </p:blipFill>
        <p:spPr>
          <a:xfrm>
            <a:off x="7467814" y="4798536"/>
            <a:ext cx="1068315" cy="1191627"/>
          </a:xfrm>
          <a:prstGeom prst="rect">
            <a:avLst/>
          </a:prstGeom>
        </p:spPr>
      </p:pic>
      <p:pic>
        <p:nvPicPr>
          <p:cNvPr id="19" name="Picture 19" descr="A person taking a selfie&#10;&#10;Description automatically generated">
            <a:extLst>
              <a:ext uri="{FF2B5EF4-FFF2-40B4-BE49-F238E27FC236}">
                <a16:creationId xmlns:a16="http://schemas.microsoft.com/office/drawing/2014/main" id="{96F356C8-98BE-4156-B2A0-37CD1FE64E79}"/>
              </a:ext>
            </a:extLst>
          </p:cNvPr>
          <p:cNvPicPr>
            <a:picLocks noChangeAspect="1"/>
          </p:cNvPicPr>
          <p:nvPr/>
        </p:nvPicPr>
        <p:blipFill>
          <a:blip r:embed="rId14"/>
          <a:stretch>
            <a:fillRect/>
          </a:stretch>
        </p:blipFill>
        <p:spPr>
          <a:xfrm>
            <a:off x="7353550" y="3194247"/>
            <a:ext cx="1205745" cy="1308392"/>
          </a:xfrm>
          <a:prstGeom prst="rect">
            <a:avLst/>
          </a:prstGeom>
        </p:spPr>
      </p:pic>
      <p:pic>
        <p:nvPicPr>
          <p:cNvPr id="22" name="Picture 22">
            <a:extLst>
              <a:ext uri="{FF2B5EF4-FFF2-40B4-BE49-F238E27FC236}">
                <a16:creationId xmlns:a16="http://schemas.microsoft.com/office/drawing/2014/main" id="{D3324A6C-426C-41F3-AE52-AD7DC9F856BC}"/>
              </a:ext>
            </a:extLst>
          </p:cNvPr>
          <p:cNvPicPr>
            <a:picLocks noChangeAspect="1"/>
          </p:cNvPicPr>
          <p:nvPr/>
        </p:nvPicPr>
        <p:blipFill>
          <a:blip r:embed="rId15"/>
          <a:stretch>
            <a:fillRect/>
          </a:stretch>
        </p:blipFill>
        <p:spPr>
          <a:xfrm>
            <a:off x="432370" y="3216783"/>
            <a:ext cx="1028701" cy="1324708"/>
          </a:xfrm>
          <a:prstGeom prst="rect">
            <a:avLst/>
          </a:prstGeom>
        </p:spPr>
      </p:pic>
      <p:pic>
        <p:nvPicPr>
          <p:cNvPr id="23" name="Picture 23">
            <a:extLst>
              <a:ext uri="{FF2B5EF4-FFF2-40B4-BE49-F238E27FC236}">
                <a16:creationId xmlns:a16="http://schemas.microsoft.com/office/drawing/2014/main" id="{4ACF19B1-8B29-46FC-89B0-978441AC0E3A}"/>
              </a:ext>
            </a:extLst>
          </p:cNvPr>
          <p:cNvPicPr>
            <a:picLocks noChangeAspect="1"/>
          </p:cNvPicPr>
          <p:nvPr/>
        </p:nvPicPr>
        <p:blipFill>
          <a:blip r:embed="rId16"/>
          <a:stretch>
            <a:fillRect/>
          </a:stretch>
        </p:blipFill>
        <p:spPr>
          <a:xfrm>
            <a:off x="1728475" y="3197034"/>
            <a:ext cx="1082920" cy="1329105"/>
          </a:xfrm>
          <a:prstGeom prst="rect">
            <a:avLst/>
          </a:prstGeom>
        </p:spPr>
      </p:pic>
      <p:pic>
        <p:nvPicPr>
          <p:cNvPr id="26" name="Picture 26" descr="A picture containing person, wall, indoor, black&#10;&#10;Description automatically generated">
            <a:extLst>
              <a:ext uri="{FF2B5EF4-FFF2-40B4-BE49-F238E27FC236}">
                <a16:creationId xmlns:a16="http://schemas.microsoft.com/office/drawing/2014/main" id="{188FF985-C766-4F9A-8959-0952040CA13E}"/>
              </a:ext>
            </a:extLst>
          </p:cNvPr>
          <p:cNvPicPr>
            <a:picLocks noChangeAspect="1"/>
          </p:cNvPicPr>
          <p:nvPr/>
        </p:nvPicPr>
        <p:blipFill>
          <a:blip r:embed="rId17"/>
          <a:stretch>
            <a:fillRect/>
          </a:stretch>
        </p:blipFill>
        <p:spPr>
          <a:xfrm>
            <a:off x="8707865" y="4780421"/>
            <a:ext cx="1105491" cy="1319081"/>
          </a:xfrm>
          <a:prstGeom prst="rect">
            <a:avLst/>
          </a:prstGeom>
        </p:spPr>
      </p:pic>
      <p:pic>
        <p:nvPicPr>
          <p:cNvPr id="21" name="Picture 26">
            <a:extLst>
              <a:ext uri="{FF2B5EF4-FFF2-40B4-BE49-F238E27FC236}">
                <a16:creationId xmlns:a16="http://schemas.microsoft.com/office/drawing/2014/main" id="{50DE82A8-FC5E-463E-9190-A906581FCFCA}"/>
              </a:ext>
            </a:extLst>
          </p:cNvPr>
          <p:cNvPicPr>
            <a:picLocks noChangeAspect="1"/>
          </p:cNvPicPr>
          <p:nvPr/>
        </p:nvPicPr>
        <p:blipFill>
          <a:blip r:embed="rId18"/>
          <a:stretch>
            <a:fillRect/>
          </a:stretch>
        </p:blipFill>
        <p:spPr>
          <a:xfrm>
            <a:off x="10598320" y="3283539"/>
            <a:ext cx="1182580" cy="1202770"/>
          </a:xfrm>
          <a:prstGeom prst="rect">
            <a:avLst/>
          </a:prstGeom>
        </p:spPr>
      </p:pic>
      <p:pic>
        <p:nvPicPr>
          <p:cNvPr id="25" name="Picture 26">
            <a:extLst>
              <a:ext uri="{FF2B5EF4-FFF2-40B4-BE49-F238E27FC236}">
                <a16:creationId xmlns:a16="http://schemas.microsoft.com/office/drawing/2014/main" id="{36D8CFA1-76D1-4CAA-B92F-16BFC635F941}"/>
              </a:ext>
            </a:extLst>
          </p:cNvPr>
          <p:cNvPicPr>
            <a:picLocks noChangeAspect="1"/>
          </p:cNvPicPr>
          <p:nvPr/>
        </p:nvPicPr>
        <p:blipFill>
          <a:blip r:embed="rId19"/>
          <a:stretch>
            <a:fillRect/>
          </a:stretch>
        </p:blipFill>
        <p:spPr>
          <a:xfrm>
            <a:off x="10738649" y="4800638"/>
            <a:ext cx="942106" cy="1220613"/>
          </a:xfrm>
          <a:prstGeom prst="rect">
            <a:avLst/>
          </a:prstGeom>
        </p:spPr>
      </p:pic>
      <p:sp>
        <p:nvSpPr>
          <p:cNvPr id="34" name="Rounded Rectangle 33">
            <a:extLst>
              <a:ext uri="{FF2B5EF4-FFF2-40B4-BE49-F238E27FC236}">
                <a16:creationId xmlns:a16="http://schemas.microsoft.com/office/drawing/2014/main" id="{50EF10BE-E7F0-6449-826D-EFFEEADD2C96}"/>
              </a:ext>
            </a:extLst>
          </p:cNvPr>
          <p:cNvSpPr/>
          <p:nvPr/>
        </p:nvSpPr>
        <p:spPr bwMode="gray">
          <a:xfrm>
            <a:off x="2852315" y="777265"/>
            <a:ext cx="7115793" cy="1721332"/>
          </a:xfrm>
          <a:prstGeom prst="roundRect">
            <a:avLst/>
          </a:prstGeom>
          <a:noFill/>
          <a:ln w="28575" algn="ctr">
            <a:solidFill>
              <a:schemeClr val="accent1"/>
            </a:solid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sz="1800" kern="0" err="1">
              <a:ea typeface="Arial Unicode MS" pitchFamily="34" charset="-128"/>
              <a:cs typeface="Arial Unicode MS" pitchFamily="34" charset="-128"/>
            </a:endParaRPr>
          </a:p>
        </p:txBody>
      </p:sp>
      <p:sp>
        <p:nvSpPr>
          <p:cNvPr id="35" name="TextBox 34">
            <a:extLst>
              <a:ext uri="{FF2B5EF4-FFF2-40B4-BE49-F238E27FC236}">
                <a16:creationId xmlns:a16="http://schemas.microsoft.com/office/drawing/2014/main" id="{9AEA07E9-A224-9B4A-8DC4-1B99511D7500}"/>
              </a:ext>
            </a:extLst>
          </p:cNvPr>
          <p:cNvSpPr txBox="1"/>
          <p:nvPr/>
        </p:nvSpPr>
        <p:spPr>
          <a:xfrm>
            <a:off x="3441051" y="2187821"/>
            <a:ext cx="692497"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a:ea typeface="Arial Unicode MS" pitchFamily="34" charset="-128"/>
                <a:cs typeface="Arial Unicode MS" pitchFamily="34" charset="-128"/>
              </a:rPr>
              <a:t>Jesper</a:t>
            </a:r>
          </a:p>
        </p:txBody>
      </p:sp>
      <p:sp>
        <p:nvSpPr>
          <p:cNvPr id="36" name="TextBox 35">
            <a:extLst>
              <a:ext uri="{FF2B5EF4-FFF2-40B4-BE49-F238E27FC236}">
                <a16:creationId xmlns:a16="http://schemas.microsoft.com/office/drawing/2014/main" id="{7F324AF2-2943-F444-8AD1-9D58FF4A6C26}"/>
              </a:ext>
            </a:extLst>
          </p:cNvPr>
          <p:cNvSpPr txBox="1"/>
          <p:nvPr/>
        </p:nvSpPr>
        <p:spPr>
          <a:xfrm>
            <a:off x="5076558" y="2174757"/>
            <a:ext cx="487313"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a:ea typeface="Arial Unicode MS" pitchFamily="34" charset="-128"/>
                <a:cs typeface="Arial Unicode MS" pitchFamily="34" charset="-128"/>
              </a:rPr>
              <a:t>Mike</a:t>
            </a:r>
          </a:p>
        </p:txBody>
      </p:sp>
      <p:sp>
        <p:nvSpPr>
          <p:cNvPr id="37" name="TextBox 36">
            <a:extLst>
              <a:ext uri="{FF2B5EF4-FFF2-40B4-BE49-F238E27FC236}">
                <a16:creationId xmlns:a16="http://schemas.microsoft.com/office/drawing/2014/main" id="{07CE48CE-16B6-0D44-BD18-497537BD3A3D}"/>
              </a:ext>
            </a:extLst>
          </p:cNvPr>
          <p:cNvSpPr txBox="1"/>
          <p:nvPr/>
        </p:nvSpPr>
        <p:spPr>
          <a:xfrm>
            <a:off x="752696" y="4536981"/>
            <a:ext cx="33342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Adi</a:t>
            </a:r>
          </a:p>
        </p:txBody>
      </p:sp>
      <p:sp>
        <p:nvSpPr>
          <p:cNvPr id="38" name="TextBox 37">
            <a:extLst>
              <a:ext uri="{FF2B5EF4-FFF2-40B4-BE49-F238E27FC236}">
                <a16:creationId xmlns:a16="http://schemas.microsoft.com/office/drawing/2014/main" id="{C0B9D0C1-0A4E-E24F-A75D-E001DC1AA43A}"/>
              </a:ext>
            </a:extLst>
          </p:cNvPr>
          <p:cNvSpPr txBox="1"/>
          <p:nvPr/>
        </p:nvSpPr>
        <p:spPr>
          <a:xfrm>
            <a:off x="1908251" y="4520632"/>
            <a:ext cx="859210"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a:ea typeface="Arial Unicode MS" pitchFamily="34" charset="-128"/>
                <a:cs typeface="Arial Unicode MS" pitchFamily="34" charset="-128"/>
              </a:rPr>
              <a:t>Anupam</a:t>
            </a:r>
          </a:p>
        </p:txBody>
      </p:sp>
      <p:sp>
        <p:nvSpPr>
          <p:cNvPr id="39" name="TextBox 38">
            <a:extLst>
              <a:ext uri="{FF2B5EF4-FFF2-40B4-BE49-F238E27FC236}">
                <a16:creationId xmlns:a16="http://schemas.microsoft.com/office/drawing/2014/main" id="{D4AEAE84-099F-4545-9ED4-056108E2941C}"/>
              </a:ext>
            </a:extLst>
          </p:cNvPr>
          <p:cNvSpPr txBox="1"/>
          <p:nvPr/>
        </p:nvSpPr>
        <p:spPr>
          <a:xfrm>
            <a:off x="3112804" y="4475987"/>
            <a:ext cx="1000274"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a:ea typeface="Arial Unicode MS" pitchFamily="34" charset="-128"/>
                <a:cs typeface="Arial Unicode MS" pitchFamily="34" charset="-128"/>
              </a:rPr>
              <a:t>Catherine</a:t>
            </a:r>
          </a:p>
        </p:txBody>
      </p:sp>
      <p:sp>
        <p:nvSpPr>
          <p:cNvPr id="40" name="TextBox 39">
            <a:extLst>
              <a:ext uri="{FF2B5EF4-FFF2-40B4-BE49-F238E27FC236}">
                <a16:creationId xmlns:a16="http://schemas.microsoft.com/office/drawing/2014/main" id="{B8035A8F-547B-0E44-BDD1-CA2CA4BA8886}"/>
              </a:ext>
            </a:extLst>
          </p:cNvPr>
          <p:cNvSpPr txBox="1"/>
          <p:nvPr/>
        </p:nvSpPr>
        <p:spPr>
          <a:xfrm>
            <a:off x="4567966" y="4461678"/>
            <a:ext cx="538609"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a:ea typeface="Arial Unicode MS" pitchFamily="34" charset="-128"/>
                <a:cs typeface="Arial Unicode MS" pitchFamily="34" charset="-128"/>
              </a:rPr>
              <a:t>Chris</a:t>
            </a:r>
          </a:p>
        </p:txBody>
      </p:sp>
      <p:sp>
        <p:nvSpPr>
          <p:cNvPr id="43" name="TextBox 42">
            <a:extLst>
              <a:ext uri="{FF2B5EF4-FFF2-40B4-BE49-F238E27FC236}">
                <a16:creationId xmlns:a16="http://schemas.microsoft.com/office/drawing/2014/main" id="{5C2947CF-1170-9147-88C6-DE69E2D47231}"/>
              </a:ext>
            </a:extLst>
          </p:cNvPr>
          <p:cNvSpPr txBox="1"/>
          <p:nvPr/>
        </p:nvSpPr>
        <p:spPr>
          <a:xfrm>
            <a:off x="8894992" y="4437031"/>
            <a:ext cx="615553" cy="2769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Jakub</a:t>
            </a:r>
          </a:p>
        </p:txBody>
      </p:sp>
      <p:sp>
        <p:nvSpPr>
          <p:cNvPr id="44" name="TextBox 43">
            <a:extLst>
              <a:ext uri="{FF2B5EF4-FFF2-40B4-BE49-F238E27FC236}">
                <a16:creationId xmlns:a16="http://schemas.microsoft.com/office/drawing/2014/main" id="{76221C00-2790-F943-B9BA-B37567E6F1CF}"/>
              </a:ext>
            </a:extLst>
          </p:cNvPr>
          <p:cNvSpPr txBox="1"/>
          <p:nvPr/>
        </p:nvSpPr>
        <p:spPr>
          <a:xfrm>
            <a:off x="5669131" y="4478448"/>
            <a:ext cx="628377"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Lance</a:t>
            </a:r>
          </a:p>
        </p:txBody>
      </p:sp>
      <p:sp>
        <p:nvSpPr>
          <p:cNvPr id="45" name="TextBox 44">
            <a:extLst>
              <a:ext uri="{FF2B5EF4-FFF2-40B4-BE49-F238E27FC236}">
                <a16:creationId xmlns:a16="http://schemas.microsoft.com/office/drawing/2014/main" id="{7E4527A8-86D3-324A-8C67-7EE330756DA1}"/>
              </a:ext>
            </a:extLst>
          </p:cNvPr>
          <p:cNvSpPr txBox="1"/>
          <p:nvPr/>
        </p:nvSpPr>
        <p:spPr>
          <a:xfrm>
            <a:off x="6343545" y="2158531"/>
            <a:ext cx="1077218"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Mengyuan</a:t>
            </a:r>
          </a:p>
        </p:txBody>
      </p:sp>
      <p:sp>
        <p:nvSpPr>
          <p:cNvPr id="46" name="TextBox 45">
            <a:extLst>
              <a:ext uri="{FF2B5EF4-FFF2-40B4-BE49-F238E27FC236}">
                <a16:creationId xmlns:a16="http://schemas.microsoft.com/office/drawing/2014/main" id="{3EE47157-805D-9E4B-AF46-CE780E7A70F0}"/>
              </a:ext>
            </a:extLst>
          </p:cNvPr>
          <p:cNvSpPr txBox="1"/>
          <p:nvPr/>
        </p:nvSpPr>
        <p:spPr>
          <a:xfrm>
            <a:off x="3194123" y="6074732"/>
            <a:ext cx="795089"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Richard</a:t>
            </a:r>
          </a:p>
        </p:txBody>
      </p:sp>
      <p:sp>
        <p:nvSpPr>
          <p:cNvPr id="48" name="TextBox 47">
            <a:extLst>
              <a:ext uri="{FF2B5EF4-FFF2-40B4-BE49-F238E27FC236}">
                <a16:creationId xmlns:a16="http://schemas.microsoft.com/office/drawing/2014/main" id="{86981F50-7901-094D-9A50-71983BE6FDE2}"/>
              </a:ext>
            </a:extLst>
          </p:cNvPr>
          <p:cNvSpPr txBox="1"/>
          <p:nvPr/>
        </p:nvSpPr>
        <p:spPr>
          <a:xfrm>
            <a:off x="4423136" y="6061689"/>
            <a:ext cx="833562"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a:ea typeface="Arial Unicode MS" pitchFamily="34" charset="-128"/>
                <a:cs typeface="Arial Unicode MS" pitchFamily="34" charset="-128"/>
              </a:rPr>
              <a:t>Vladimir</a:t>
            </a:r>
          </a:p>
        </p:txBody>
      </p:sp>
      <p:sp>
        <p:nvSpPr>
          <p:cNvPr id="49" name="TextBox 48">
            <a:extLst>
              <a:ext uri="{FF2B5EF4-FFF2-40B4-BE49-F238E27FC236}">
                <a16:creationId xmlns:a16="http://schemas.microsoft.com/office/drawing/2014/main" id="{9581C4B2-4609-C243-A0DA-B595BD05BB10}"/>
              </a:ext>
            </a:extLst>
          </p:cNvPr>
          <p:cNvSpPr txBox="1"/>
          <p:nvPr/>
        </p:nvSpPr>
        <p:spPr>
          <a:xfrm>
            <a:off x="5640771" y="6071312"/>
            <a:ext cx="769441"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err="1">
                <a:ea typeface="Arial Unicode MS" pitchFamily="34" charset="-128"/>
                <a:cs typeface="Arial Unicode MS" pitchFamily="34" charset="-128"/>
              </a:rPr>
              <a:t>Weikun</a:t>
            </a:r>
            <a:endParaRPr lang="en-US" sz="1800" kern="0" dirty="0">
              <a:ea typeface="Arial Unicode MS" pitchFamily="34" charset="-128"/>
              <a:cs typeface="Arial Unicode MS" pitchFamily="34" charset="-128"/>
            </a:endParaRPr>
          </a:p>
        </p:txBody>
      </p:sp>
      <p:sp>
        <p:nvSpPr>
          <p:cNvPr id="50" name="TextBox 49">
            <a:extLst>
              <a:ext uri="{FF2B5EF4-FFF2-40B4-BE49-F238E27FC236}">
                <a16:creationId xmlns:a16="http://schemas.microsoft.com/office/drawing/2014/main" id="{2C1C3EB7-F9EF-F54F-993F-8EA328884D50}"/>
              </a:ext>
            </a:extLst>
          </p:cNvPr>
          <p:cNvSpPr txBox="1"/>
          <p:nvPr/>
        </p:nvSpPr>
        <p:spPr>
          <a:xfrm>
            <a:off x="7523545" y="4497864"/>
            <a:ext cx="923330" cy="2769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800" kern="0" dirty="0" err="1">
                <a:ea typeface="Arial Unicode MS" pitchFamily="34" charset="-128"/>
                <a:cs typeface="Arial Unicode MS" pitchFamily="34" charset="-128"/>
              </a:rPr>
              <a:t>Hongyan</a:t>
            </a:r>
            <a:endParaRPr lang="en-US" sz="1800" kern="0" dirty="0">
              <a:ea typeface="Arial Unicode MS" pitchFamily="34" charset="-128"/>
              <a:cs typeface="Arial Unicode MS" pitchFamily="34" charset="-128"/>
            </a:endParaRPr>
          </a:p>
        </p:txBody>
      </p:sp>
      <p:sp>
        <p:nvSpPr>
          <p:cNvPr id="52" name="TextBox 51">
            <a:extLst>
              <a:ext uri="{FF2B5EF4-FFF2-40B4-BE49-F238E27FC236}">
                <a16:creationId xmlns:a16="http://schemas.microsoft.com/office/drawing/2014/main" id="{0C37DE61-222D-F348-A861-B0CF20253D42}"/>
              </a:ext>
            </a:extLst>
          </p:cNvPr>
          <p:cNvSpPr txBox="1"/>
          <p:nvPr/>
        </p:nvSpPr>
        <p:spPr>
          <a:xfrm>
            <a:off x="7669539" y="6078480"/>
            <a:ext cx="679673" cy="2769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Renan</a:t>
            </a:r>
          </a:p>
        </p:txBody>
      </p:sp>
      <p:sp>
        <p:nvSpPr>
          <p:cNvPr id="53" name="TextBox 52">
            <a:extLst>
              <a:ext uri="{FF2B5EF4-FFF2-40B4-BE49-F238E27FC236}">
                <a16:creationId xmlns:a16="http://schemas.microsoft.com/office/drawing/2014/main" id="{1B1A4354-BE96-9543-BA96-E04CE1C8BF76}"/>
              </a:ext>
            </a:extLst>
          </p:cNvPr>
          <p:cNvSpPr txBox="1"/>
          <p:nvPr/>
        </p:nvSpPr>
        <p:spPr>
          <a:xfrm>
            <a:off x="8854550" y="6099502"/>
            <a:ext cx="872034" cy="2769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Samarth</a:t>
            </a:r>
          </a:p>
        </p:txBody>
      </p:sp>
      <p:sp>
        <p:nvSpPr>
          <p:cNvPr id="54" name="TextBox 53">
            <a:extLst>
              <a:ext uri="{FF2B5EF4-FFF2-40B4-BE49-F238E27FC236}">
                <a16:creationId xmlns:a16="http://schemas.microsoft.com/office/drawing/2014/main" id="{C8D27304-005B-974E-9C9E-1442B38AC08C}"/>
              </a:ext>
            </a:extLst>
          </p:cNvPr>
          <p:cNvSpPr txBox="1"/>
          <p:nvPr/>
        </p:nvSpPr>
        <p:spPr>
          <a:xfrm>
            <a:off x="10860937" y="4457721"/>
            <a:ext cx="615553"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a:ea typeface="Arial Unicode MS" pitchFamily="34" charset="-128"/>
                <a:cs typeface="Arial Unicode MS" pitchFamily="34" charset="-128"/>
              </a:rPr>
              <a:t>Neetu</a:t>
            </a:r>
          </a:p>
        </p:txBody>
      </p:sp>
      <p:sp>
        <p:nvSpPr>
          <p:cNvPr id="55" name="TextBox 54">
            <a:extLst>
              <a:ext uri="{FF2B5EF4-FFF2-40B4-BE49-F238E27FC236}">
                <a16:creationId xmlns:a16="http://schemas.microsoft.com/office/drawing/2014/main" id="{7745B3E3-EFA7-5342-B3C3-93C6DADB710A}"/>
              </a:ext>
            </a:extLst>
          </p:cNvPr>
          <p:cNvSpPr txBox="1"/>
          <p:nvPr/>
        </p:nvSpPr>
        <p:spPr>
          <a:xfrm>
            <a:off x="10728020" y="6049255"/>
            <a:ext cx="984244" cy="323165"/>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kern="0" dirty="0">
                <a:ea typeface="Arial Unicode MS"/>
                <a:cs typeface="Arial Unicode MS"/>
              </a:rPr>
              <a:t>Radhika</a:t>
            </a:r>
            <a:endParaRPr lang="en-US" sz="1800" kern="0" dirty="0">
              <a:ea typeface="Arial Unicode MS" pitchFamily="34" charset="-128"/>
              <a:cs typeface="Arial Unicode MS" pitchFamily="34" charset="-128"/>
            </a:endParaRPr>
          </a:p>
        </p:txBody>
      </p:sp>
      <p:sp>
        <p:nvSpPr>
          <p:cNvPr id="4" name="TextBox 3">
            <a:extLst>
              <a:ext uri="{FF2B5EF4-FFF2-40B4-BE49-F238E27FC236}">
                <a16:creationId xmlns:a16="http://schemas.microsoft.com/office/drawing/2014/main" id="{263E666B-3756-8745-83FA-285D097CDD8B}"/>
              </a:ext>
            </a:extLst>
          </p:cNvPr>
          <p:cNvSpPr txBox="1"/>
          <p:nvPr/>
        </p:nvSpPr>
        <p:spPr>
          <a:xfrm>
            <a:off x="8437130" y="1435761"/>
            <a:ext cx="1077218"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b="1" kern="0" dirty="0">
                <a:solidFill>
                  <a:schemeClr val="accent1"/>
                </a:solidFill>
                <a:ea typeface="Arial Unicode MS" pitchFamily="34" charset="-128"/>
                <a:cs typeface="Arial Unicode MS" pitchFamily="34" charset="-128"/>
              </a:rPr>
              <a:t>Managers</a:t>
            </a:r>
          </a:p>
        </p:txBody>
      </p:sp>
      <p:sp>
        <p:nvSpPr>
          <p:cNvPr id="56" name="Rounded Rectangle 55">
            <a:extLst>
              <a:ext uri="{FF2B5EF4-FFF2-40B4-BE49-F238E27FC236}">
                <a16:creationId xmlns:a16="http://schemas.microsoft.com/office/drawing/2014/main" id="{2574544A-7079-4547-8C2D-E9533302F60E}"/>
              </a:ext>
            </a:extLst>
          </p:cNvPr>
          <p:cNvSpPr/>
          <p:nvPr/>
        </p:nvSpPr>
        <p:spPr bwMode="gray">
          <a:xfrm>
            <a:off x="117626" y="2758119"/>
            <a:ext cx="6794306" cy="3702338"/>
          </a:xfrm>
          <a:prstGeom prst="roundRect">
            <a:avLst/>
          </a:prstGeom>
          <a:noFill/>
          <a:ln w="28575" algn="ctr">
            <a:solidFill>
              <a:schemeClr val="accent1"/>
            </a:solid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sz="1800" kern="0" err="1">
              <a:ea typeface="Arial Unicode MS" pitchFamily="34" charset="-128"/>
              <a:cs typeface="Arial Unicode MS" pitchFamily="34" charset="-128"/>
            </a:endParaRPr>
          </a:p>
        </p:txBody>
      </p:sp>
      <p:sp>
        <p:nvSpPr>
          <p:cNvPr id="14" name="TextBox 13">
            <a:extLst>
              <a:ext uri="{FF2B5EF4-FFF2-40B4-BE49-F238E27FC236}">
                <a16:creationId xmlns:a16="http://schemas.microsoft.com/office/drawing/2014/main" id="{34ADC6F2-F3E8-794A-9092-AB4AAFD2BFEF}"/>
              </a:ext>
            </a:extLst>
          </p:cNvPr>
          <p:cNvSpPr txBox="1"/>
          <p:nvPr/>
        </p:nvSpPr>
        <p:spPr>
          <a:xfrm>
            <a:off x="2649532" y="2827992"/>
            <a:ext cx="1654299"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b="1" kern="0" dirty="0">
                <a:solidFill>
                  <a:schemeClr val="accent1"/>
                </a:solidFill>
                <a:ea typeface="Arial Unicode MS" pitchFamily="34" charset="-128"/>
                <a:cs typeface="Arial Unicode MS" pitchFamily="34" charset="-128"/>
              </a:rPr>
              <a:t>Data Scientists</a:t>
            </a:r>
          </a:p>
        </p:txBody>
      </p:sp>
      <p:sp>
        <p:nvSpPr>
          <p:cNvPr id="57" name="Rounded Rectangle 56">
            <a:extLst>
              <a:ext uri="{FF2B5EF4-FFF2-40B4-BE49-F238E27FC236}">
                <a16:creationId xmlns:a16="http://schemas.microsoft.com/office/drawing/2014/main" id="{AB149FFA-D357-8C44-9FE2-618A736A1168}"/>
              </a:ext>
            </a:extLst>
          </p:cNvPr>
          <p:cNvSpPr/>
          <p:nvPr/>
        </p:nvSpPr>
        <p:spPr bwMode="gray">
          <a:xfrm>
            <a:off x="7105677" y="2758119"/>
            <a:ext cx="3058390" cy="3707468"/>
          </a:xfrm>
          <a:prstGeom prst="roundRect">
            <a:avLst/>
          </a:prstGeom>
          <a:noFill/>
          <a:ln w="28575" algn="ctr">
            <a:solidFill>
              <a:schemeClr val="accent1"/>
            </a:solid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sz="1800" kern="0" err="1">
              <a:ea typeface="Arial Unicode MS" pitchFamily="34" charset="-128"/>
              <a:cs typeface="Arial Unicode MS" pitchFamily="34" charset="-128"/>
            </a:endParaRPr>
          </a:p>
        </p:txBody>
      </p:sp>
      <p:sp>
        <p:nvSpPr>
          <p:cNvPr id="18" name="TextBox 17">
            <a:extLst>
              <a:ext uri="{FF2B5EF4-FFF2-40B4-BE49-F238E27FC236}">
                <a16:creationId xmlns:a16="http://schemas.microsoft.com/office/drawing/2014/main" id="{591B2FA8-DD15-F543-951F-0E4FAA85C0D6}"/>
              </a:ext>
            </a:extLst>
          </p:cNvPr>
          <p:cNvSpPr txBox="1"/>
          <p:nvPr/>
        </p:nvSpPr>
        <p:spPr>
          <a:xfrm>
            <a:off x="8001450" y="2803715"/>
            <a:ext cx="1115690" cy="2769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800" b="1" kern="0" dirty="0">
                <a:solidFill>
                  <a:schemeClr val="accent1"/>
                </a:solidFill>
                <a:ea typeface="Arial Unicode MS" pitchFamily="34" charset="-128"/>
                <a:cs typeface="Arial Unicode MS" pitchFamily="34" charset="-128"/>
              </a:rPr>
              <a:t>Engineers</a:t>
            </a:r>
          </a:p>
        </p:txBody>
      </p:sp>
      <p:sp>
        <p:nvSpPr>
          <p:cNvPr id="58" name="Rounded Rectangle 57">
            <a:extLst>
              <a:ext uri="{FF2B5EF4-FFF2-40B4-BE49-F238E27FC236}">
                <a16:creationId xmlns:a16="http://schemas.microsoft.com/office/drawing/2014/main" id="{1E18941C-D13F-1342-A63F-50A50730A334}"/>
              </a:ext>
            </a:extLst>
          </p:cNvPr>
          <p:cNvSpPr/>
          <p:nvPr/>
        </p:nvSpPr>
        <p:spPr bwMode="gray">
          <a:xfrm rot="16200000">
            <a:off x="9356834" y="3739742"/>
            <a:ext cx="3656743" cy="1784686"/>
          </a:xfrm>
          <a:prstGeom prst="roundRect">
            <a:avLst/>
          </a:prstGeom>
          <a:noFill/>
          <a:ln w="28575" algn="ctr">
            <a:solidFill>
              <a:schemeClr val="accent1"/>
            </a:solid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sz="1800" kern="0" err="1">
              <a:ea typeface="Arial Unicode MS" pitchFamily="34" charset="-128"/>
              <a:cs typeface="Arial Unicode MS" pitchFamily="34" charset="-128"/>
            </a:endParaRPr>
          </a:p>
        </p:txBody>
      </p:sp>
      <p:sp>
        <p:nvSpPr>
          <p:cNvPr id="20" name="TextBox 19">
            <a:extLst>
              <a:ext uri="{FF2B5EF4-FFF2-40B4-BE49-F238E27FC236}">
                <a16:creationId xmlns:a16="http://schemas.microsoft.com/office/drawing/2014/main" id="{D7C26767-2D87-EC42-9C18-AB1F349B46FD}"/>
              </a:ext>
            </a:extLst>
          </p:cNvPr>
          <p:cNvSpPr txBox="1"/>
          <p:nvPr/>
        </p:nvSpPr>
        <p:spPr>
          <a:xfrm>
            <a:off x="10422977" y="2827992"/>
            <a:ext cx="1524456" cy="323165"/>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b="1" kern="0" dirty="0">
                <a:solidFill>
                  <a:schemeClr val="accent1"/>
                </a:solidFill>
                <a:ea typeface="Arial Unicode MS" pitchFamily="34" charset="-128"/>
                <a:cs typeface="Arial Unicode MS" pitchFamily="34" charset="-128"/>
              </a:rPr>
              <a:t>Contractors</a:t>
            </a:r>
            <a:endParaRPr lang="en-US" sz="1800" b="1" kern="0" dirty="0">
              <a:solidFill>
                <a:schemeClr val="accent1"/>
              </a:solidFill>
              <a:ea typeface="Arial Unicode MS" pitchFamily="34" charset="-128"/>
              <a:cs typeface="Arial Unicode MS" pitchFamily="34" charset="-128"/>
            </a:endParaRPr>
          </a:p>
        </p:txBody>
      </p:sp>
      <p:pic>
        <p:nvPicPr>
          <p:cNvPr id="1026" name="Picture 2">
            <a:extLst>
              <a:ext uri="{FF2B5EF4-FFF2-40B4-BE49-F238E27FC236}">
                <a16:creationId xmlns:a16="http://schemas.microsoft.com/office/drawing/2014/main" id="{42279BA7-08BF-A545-8A86-27B09902F04C}"/>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283982" y="4782745"/>
            <a:ext cx="1314371" cy="130974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91C33CE-AEC5-FF4E-9E9D-3C3186920456}"/>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598353" y="4806265"/>
            <a:ext cx="1314371" cy="1319000"/>
          </a:xfrm>
          <a:prstGeom prst="rect">
            <a:avLst/>
          </a:prstGeom>
          <a:noFill/>
          <a:extLst>
            <a:ext uri="{909E8E84-426E-40DD-AFC4-6F175D3DCCD1}">
              <a14:hiddenFill xmlns:a14="http://schemas.microsoft.com/office/drawing/2010/main">
                <a:solidFill>
                  <a:srgbClr val="FFFFFF"/>
                </a:solidFill>
              </a14:hiddenFill>
            </a:ext>
          </a:extLst>
        </p:spPr>
      </p:pic>
      <p:sp>
        <p:nvSpPr>
          <p:cNvPr id="59" name="TextBox 58">
            <a:extLst>
              <a:ext uri="{FF2B5EF4-FFF2-40B4-BE49-F238E27FC236}">
                <a16:creationId xmlns:a16="http://schemas.microsoft.com/office/drawing/2014/main" id="{B46A3EC6-B766-A249-B598-00DB6B0580D3}"/>
              </a:ext>
            </a:extLst>
          </p:cNvPr>
          <p:cNvSpPr txBox="1"/>
          <p:nvPr/>
        </p:nvSpPr>
        <p:spPr>
          <a:xfrm>
            <a:off x="548630" y="6049255"/>
            <a:ext cx="833562"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Maryam</a:t>
            </a:r>
          </a:p>
        </p:txBody>
      </p:sp>
      <p:sp>
        <p:nvSpPr>
          <p:cNvPr id="60" name="TextBox 59">
            <a:extLst>
              <a:ext uri="{FF2B5EF4-FFF2-40B4-BE49-F238E27FC236}">
                <a16:creationId xmlns:a16="http://schemas.microsoft.com/office/drawing/2014/main" id="{3F31385A-9FB9-3A4C-B6B9-F62F7C419A6E}"/>
              </a:ext>
            </a:extLst>
          </p:cNvPr>
          <p:cNvSpPr txBox="1"/>
          <p:nvPr/>
        </p:nvSpPr>
        <p:spPr>
          <a:xfrm>
            <a:off x="1828361" y="6086487"/>
            <a:ext cx="846386"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Michelle</a:t>
            </a:r>
          </a:p>
        </p:txBody>
      </p:sp>
      <p:sp>
        <p:nvSpPr>
          <p:cNvPr id="61" name="Title 2">
            <a:extLst>
              <a:ext uri="{FF2B5EF4-FFF2-40B4-BE49-F238E27FC236}">
                <a16:creationId xmlns:a16="http://schemas.microsoft.com/office/drawing/2014/main" id="{D7AA0A2B-A772-CD4B-9C49-88C736D60376}"/>
              </a:ext>
            </a:extLst>
          </p:cNvPr>
          <p:cNvSpPr>
            <a:spLocks noGrp="1"/>
          </p:cNvSpPr>
          <p:nvPr>
            <p:ph type="title"/>
          </p:nvPr>
        </p:nvSpPr>
        <p:spPr>
          <a:xfrm>
            <a:off x="504001" y="504000"/>
            <a:ext cx="11186476" cy="369332"/>
          </a:xfrm>
        </p:spPr>
        <p:txBody>
          <a:bodyPr/>
          <a:lstStyle/>
          <a:p>
            <a:r>
              <a:rPr lang="en-US" dirty="0"/>
              <a:t>Our Team</a:t>
            </a:r>
          </a:p>
        </p:txBody>
      </p:sp>
    </p:spTree>
    <p:extLst>
      <p:ext uri="{BB962C8B-B14F-4D97-AF65-F5344CB8AC3E}">
        <p14:creationId xmlns:p14="http://schemas.microsoft.com/office/powerpoint/2010/main" val="2205195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38365FD-742E-8547-A4A0-1D8EB5C12776}"/>
              </a:ext>
            </a:extLst>
          </p:cNvPr>
          <p:cNvSpPr>
            <a:spLocks noGrp="1"/>
          </p:cNvSpPr>
          <p:nvPr>
            <p:ph type="body" sz="quarter" idx="10"/>
          </p:nvPr>
        </p:nvSpPr>
        <p:spPr/>
        <p:txBody>
          <a:bodyPr/>
          <a:lstStyle/>
          <a:p>
            <a:endParaRPr lang="en-US" dirty="0"/>
          </a:p>
        </p:txBody>
      </p:sp>
      <p:sp>
        <p:nvSpPr>
          <p:cNvPr id="3" name="Title 2">
            <a:extLst>
              <a:ext uri="{FF2B5EF4-FFF2-40B4-BE49-F238E27FC236}">
                <a16:creationId xmlns:a16="http://schemas.microsoft.com/office/drawing/2014/main" id="{AA7CA160-893A-DE4E-B3CC-EF1FB268E47B}"/>
              </a:ext>
            </a:extLst>
          </p:cNvPr>
          <p:cNvSpPr>
            <a:spLocks noGrp="1"/>
          </p:cNvSpPr>
          <p:nvPr>
            <p:ph type="title"/>
          </p:nvPr>
        </p:nvSpPr>
        <p:spPr/>
        <p:txBody>
          <a:bodyPr/>
          <a:lstStyle/>
          <a:p>
            <a:r>
              <a:rPr lang="en-US" dirty="0"/>
              <a:t>Machine Learning used at SAP Concur</a:t>
            </a:r>
          </a:p>
        </p:txBody>
      </p:sp>
      <p:grpSp>
        <p:nvGrpSpPr>
          <p:cNvPr id="6" name="Group 5">
            <a:extLst>
              <a:ext uri="{FF2B5EF4-FFF2-40B4-BE49-F238E27FC236}">
                <a16:creationId xmlns:a16="http://schemas.microsoft.com/office/drawing/2014/main" id="{330430BB-6E41-0347-B80A-7F9F5DF142A7}"/>
              </a:ext>
            </a:extLst>
          </p:cNvPr>
          <p:cNvGrpSpPr/>
          <p:nvPr/>
        </p:nvGrpSpPr>
        <p:grpSpPr>
          <a:xfrm>
            <a:off x="0" y="1566018"/>
            <a:ext cx="12355496" cy="4769982"/>
            <a:chOff x="-1" y="1044009"/>
            <a:chExt cx="12355496" cy="4769982"/>
          </a:xfrm>
        </p:grpSpPr>
        <p:pic>
          <p:nvPicPr>
            <p:cNvPr id="4" name="Picture 3">
              <a:extLst>
                <a:ext uri="{FF2B5EF4-FFF2-40B4-BE49-F238E27FC236}">
                  <a16:creationId xmlns:a16="http://schemas.microsoft.com/office/drawing/2014/main" id="{048C55A2-93FF-BF47-97F3-0B46EC17E829}"/>
                </a:ext>
              </a:extLst>
            </p:cNvPr>
            <p:cNvPicPr>
              <a:picLocks noChangeAspect="1"/>
            </p:cNvPicPr>
            <p:nvPr/>
          </p:nvPicPr>
          <p:blipFill>
            <a:blip r:embed="rId2"/>
            <a:stretch>
              <a:fillRect/>
            </a:stretch>
          </p:blipFill>
          <p:spPr>
            <a:xfrm>
              <a:off x="-1" y="1044009"/>
              <a:ext cx="12195175" cy="4769982"/>
            </a:xfrm>
            <a:prstGeom prst="rect">
              <a:avLst/>
            </a:prstGeom>
          </p:spPr>
        </p:pic>
        <p:sp>
          <p:nvSpPr>
            <p:cNvPr id="5" name="TextBox 4">
              <a:extLst>
                <a:ext uri="{FF2B5EF4-FFF2-40B4-BE49-F238E27FC236}">
                  <a16:creationId xmlns:a16="http://schemas.microsoft.com/office/drawing/2014/main" id="{9BC18A55-0E8D-9543-A676-DC93AE8D65A9}"/>
                </a:ext>
              </a:extLst>
            </p:cNvPr>
            <p:cNvSpPr txBox="1"/>
            <p:nvPr/>
          </p:nvSpPr>
          <p:spPr>
            <a:xfrm>
              <a:off x="10340273" y="3340877"/>
              <a:ext cx="2015222" cy="553998"/>
            </a:xfrm>
            <a:prstGeom prst="rect">
              <a:avLst/>
            </a:prstGeom>
            <a:noFill/>
          </p:spPr>
          <p:txBody>
            <a:bodyPr wrap="square" lIns="0" tIns="0" rIns="0" bIns="0" rtlCol="0">
              <a:spAutoFit/>
            </a:bodyPr>
            <a:lstStyle/>
            <a:p>
              <a:pPr marL="285750" indent="-285750" fontAlgn="base">
                <a:spcBef>
                  <a:spcPct val="50000"/>
                </a:spcBef>
                <a:spcAft>
                  <a:spcPct val="0"/>
                </a:spcAft>
                <a:buClr>
                  <a:schemeClr val="bg1"/>
                </a:buClr>
                <a:buSzPct val="80000"/>
                <a:buFont typeface="Arial" panose="020B0604020202020204" pitchFamily="34" charset="0"/>
                <a:buChar char="•"/>
              </a:pPr>
              <a:r>
                <a:rPr lang="en-US" sz="1800" kern="0" dirty="0">
                  <a:solidFill>
                    <a:schemeClr val="bg1"/>
                  </a:solidFill>
                  <a:ea typeface="Arial Unicode MS" pitchFamily="34" charset="-128"/>
                  <a:cs typeface="Arial Unicode MS" pitchFamily="34" charset="-128"/>
                </a:rPr>
                <a:t>Document Separation</a:t>
              </a:r>
            </a:p>
          </p:txBody>
        </p:sp>
      </p:grpSp>
    </p:spTree>
    <p:extLst>
      <p:ext uri="{BB962C8B-B14F-4D97-AF65-F5344CB8AC3E}">
        <p14:creationId xmlns:p14="http://schemas.microsoft.com/office/powerpoint/2010/main" val="3738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2FDAA83-0D9F-0E41-A703-E868A0D4B451}"/>
              </a:ext>
            </a:extLst>
          </p:cNvPr>
          <p:cNvSpPr>
            <a:spLocks noGrp="1"/>
          </p:cNvSpPr>
          <p:nvPr>
            <p:ph type="body" sz="quarter" idx="10"/>
          </p:nvPr>
        </p:nvSpPr>
        <p:spPr/>
        <p:txBody>
          <a:bodyPr/>
          <a:lstStyle/>
          <a:p>
            <a:pPr marL="342900" indent="-342900">
              <a:buFont typeface="Arial" panose="020B0604020202020204" pitchFamily="34" charset="0"/>
              <a:buChar char="•"/>
            </a:pPr>
            <a:r>
              <a:rPr lang="en-US" dirty="0"/>
              <a:t>We support 3+ products</a:t>
            </a:r>
          </a:p>
          <a:p>
            <a:pPr marL="522864" lvl="1" indent="-342900">
              <a:buFont typeface="Arial" panose="020B0604020202020204" pitchFamily="34" charset="0"/>
              <a:buChar char="•"/>
            </a:pPr>
            <a:r>
              <a:rPr lang="en-US" dirty="0" err="1"/>
              <a:t>ExpenseIt</a:t>
            </a:r>
            <a:endParaRPr lang="en-US" dirty="0"/>
          </a:p>
          <a:p>
            <a:pPr marL="522864" lvl="1" indent="-342900">
              <a:buFont typeface="Arial" panose="020B0604020202020204" pitchFamily="34" charset="0"/>
              <a:buChar char="•"/>
            </a:pPr>
            <a:r>
              <a:rPr lang="en-US" dirty="0"/>
              <a:t>Verify / Intelligent Audit</a:t>
            </a:r>
          </a:p>
          <a:p>
            <a:pPr marL="522864" lvl="1" indent="-342900">
              <a:buFont typeface="Arial" panose="020B0604020202020204" pitchFamily="34" charset="0"/>
              <a:buChar char="•"/>
            </a:pPr>
            <a:r>
              <a:rPr lang="en-US" dirty="0"/>
              <a:t>Invoice (partial functionality)</a:t>
            </a:r>
          </a:p>
          <a:p>
            <a:pPr marL="522864" lvl="1" indent="-342900">
              <a:buFont typeface="Arial" panose="020B0604020202020204" pitchFamily="34" charset="0"/>
              <a:buChar char="•"/>
            </a:pPr>
            <a:r>
              <a:rPr lang="en-US" dirty="0"/>
              <a:t>Carbonator (under development)</a:t>
            </a:r>
          </a:p>
          <a:p>
            <a:pPr marL="342900" indent="-342900">
              <a:buFont typeface="Arial" panose="020B0604020202020204" pitchFamily="34" charset="0"/>
              <a:buChar char="•"/>
            </a:pPr>
            <a:r>
              <a:rPr lang="en-US" dirty="0"/>
              <a:t>We have 35+ ML-backed APIs live in production</a:t>
            </a:r>
          </a:p>
          <a:p>
            <a:pPr marL="522864" lvl="1" indent="-342900">
              <a:buFont typeface="Arial" panose="020B0604020202020204" pitchFamily="34" charset="0"/>
              <a:buChar char="•"/>
            </a:pPr>
            <a:r>
              <a:rPr lang="en-US" dirty="0"/>
              <a:t>&gt;1M calls per hour</a:t>
            </a:r>
          </a:p>
          <a:p>
            <a:pPr marL="342900" indent="-342900">
              <a:buFont typeface="Arial" panose="020B0604020202020204" pitchFamily="34" charset="0"/>
              <a:buChar char="•"/>
            </a:pPr>
            <a:r>
              <a:rPr lang="en-US" dirty="0"/>
              <a:t>We are an end-to-end team w/ expertise across all stages of ML lifecycle</a:t>
            </a:r>
          </a:p>
          <a:p>
            <a:pPr marL="522864" lvl="1" indent="-342900">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D4CE7EB8-F968-4A4E-9601-CB5E197B15E0}"/>
              </a:ext>
            </a:extLst>
          </p:cNvPr>
          <p:cNvSpPr>
            <a:spLocks noGrp="1"/>
          </p:cNvSpPr>
          <p:nvPr>
            <p:ph type="title"/>
          </p:nvPr>
        </p:nvSpPr>
        <p:spPr/>
        <p:txBody>
          <a:bodyPr/>
          <a:lstStyle/>
          <a:p>
            <a:r>
              <a:rPr lang="en-US" dirty="0"/>
              <a:t>Our Team’s ML Footprint</a:t>
            </a:r>
          </a:p>
        </p:txBody>
      </p:sp>
    </p:spTree>
    <p:extLst>
      <p:ext uri="{BB962C8B-B14F-4D97-AF65-F5344CB8AC3E}">
        <p14:creationId xmlns:p14="http://schemas.microsoft.com/office/powerpoint/2010/main" val="1273715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p:txBody>
          <a:bodyPr/>
          <a:lstStyle/>
          <a:p>
            <a:r>
              <a:rPr lang="en-US" dirty="0"/>
              <a:t>ML Lifecycle</a:t>
            </a:r>
          </a:p>
        </p:txBody>
      </p:sp>
      <p:pic>
        <p:nvPicPr>
          <p:cNvPr id="3" name="Picture 2">
            <a:extLst>
              <a:ext uri="{FF2B5EF4-FFF2-40B4-BE49-F238E27FC236}">
                <a16:creationId xmlns:a16="http://schemas.microsoft.com/office/drawing/2014/main" id="{C4123A36-FA52-DB41-B173-13026ADFC69C}"/>
              </a:ext>
            </a:extLst>
          </p:cNvPr>
          <p:cNvPicPr>
            <a:picLocks noChangeAspect="1"/>
          </p:cNvPicPr>
          <p:nvPr/>
        </p:nvPicPr>
        <p:blipFill>
          <a:blip r:embed="rId3"/>
          <a:stretch>
            <a:fillRect/>
          </a:stretch>
        </p:blipFill>
        <p:spPr>
          <a:xfrm>
            <a:off x="3293292" y="504000"/>
            <a:ext cx="5607893" cy="5279872"/>
          </a:xfrm>
          <a:prstGeom prst="rect">
            <a:avLst/>
          </a:prstGeom>
        </p:spPr>
      </p:pic>
      <p:sp>
        <p:nvSpPr>
          <p:cNvPr id="4" name="TextBox 3">
            <a:extLst>
              <a:ext uri="{FF2B5EF4-FFF2-40B4-BE49-F238E27FC236}">
                <a16:creationId xmlns:a16="http://schemas.microsoft.com/office/drawing/2014/main" id="{22EF2C2C-CFDB-B846-8CC9-7534DD9773CC}"/>
              </a:ext>
            </a:extLst>
          </p:cNvPr>
          <p:cNvSpPr txBox="1"/>
          <p:nvPr/>
        </p:nvSpPr>
        <p:spPr>
          <a:xfrm>
            <a:off x="3142221" y="346946"/>
            <a:ext cx="1442703" cy="492443"/>
          </a:xfrm>
          <a:prstGeom prst="rect">
            <a:avLst/>
          </a:prstGeom>
          <a:noFill/>
        </p:spPr>
        <p:txBody>
          <a:bodyPr wrap="none" lIns="0" tIns="0" rIns="0" bIns="0" rtlCol="0">
            <a:spAutoFit/>
          </a:bodyPr>
          <a:lstStyle/>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Input data</a:t>
            </a:r>
          </a:p>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Ground truth</a:t>
            </a:r>
          </a:p>
        </p:txBody>
      </p:sp>
      <p:cxnSp>
        <p:nvCxnSpPr>
          <p:cNvPr id="6" name="Straight Arrow Connector 5">
            <a:extLst>
              <a:ext uri="{FF2B5EF4-FFF2-40B4-BE49-F238E27FC236}">
                <a16:creationId xmlns:a16="http://schemas.microsoft.com/office/drawing/2014/main" id="{B2B43B40-90B2-244A-B602-F5AF212B9EA2}"/>
              </a:ext>
            </a:extLst>
          </p:cNvPr>
          <p:cNvCxnSpPr>
            <a:cxnSpLocks/>
          </p:cNvCxnSpPr>
          <p:nvPr/>
        </p:nvCxnSpPr>
        <p:spPr>
          <a:xfrm flipH="1" flipV="1">
            <a:off x="4635062" y="675828"/>
            <a:ext cx="280732" cy="143663"/>
          </a:xfrm>
          <a:prstGeom prst="straightConnector1">
            <a:avLst/>
          </a:prstGeom>
          <a:ln w="28575">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FEF5518-9EFB-FC44-84D7-5A007C423F98}"/>
              </a:ext>
            </a:extLst>
          </p:cNvPr>
          <p:cNvSpPr txBox="1"/>
          <p:nvPr/>
        </p:nvSpPr>
        <p:spPr>
          <a:xfrm>
            <a:off x="7877289" y="346946"/>
            <a:ext cx="3050515" cy="738664"/>
          </a:xfrm>
          <a:prstGeom prst="rect">
            <a:avLst/>
          </a:prstGeom>
          <a:noFill/>
        </p:spPr>
        <p:txBody>
          <a:bodyPr wrap="none" lIns="0" tIns="0" rIns="0" bIns="0" rtlCol="0">
            <a:spAutoFit/>
          </a:bodyPr>
          <a:lstStyle/>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Centralized storage</a:t>
            </a:r>
          </a:p>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Cleaning &amp; formatting</a:t>
            </a:r>
          </a:p>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Transformation &amp; enrichment  </a:t>
            </a:r>
          </a:p>
        </p:txBody>
      </p:sp>
      <p:cxnSp>
        <p:nvCxnSpPr>
          <p:cNvPr id="9" name="Straight Arrow Connector 8">
            <a:extLst>
              <a:ext uri="{FF2B5EF4-FFF2-40B4-BE49-F238E27FC236}">
                <a16:creationId xmlns:a16="http://schemas.microsoft.com/office/drawing/2014/main" id="{E7E06D7A-4ABB-F042-BCCA-56621810CFFE}"/>
              </a:ext>
            </a:extLst>
          </p:cNvPr>
          <p:cNvCxnSpPr>
            <a:cxnSpLocks/>
          </p:cNvCxnSpPr>
          <p:nvPr/>
        </p:nvCxnSpPr>
        <p:spPr>
          <a:xfrm flipV="1">
            <a:off x="7517081" y="675828"/>
            <a:ext cx="259932" cy="287326"/>
          </a:xfrm>
          <a:prstGeom prst="straightConnector1">
            <a:avLst/>
          </a:prstGeom>
          <a:ln w="28575">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Curved Right Arrow 14">
            <a:extLst>
              <a:ext uri="{FF2B5EF4-FFF2-40B4-BE49-F238E27FC236}">
                <a16:creationId xmlns:a16="http://schemas.microsoft.com/office/drawing/2014/main" id="{AABA9256-49D4-F544-AA67-F018D775ACB3}"/>
              </a:ext>
            </a:extLst>
          </p:cNvPr>
          <p:cNvSpPr/>
          <p:nvPr/>
        </p:nvSpPr>
        <p:spPr bwMode="gray">
          <a:xfrm rot="11663847">
            <a:off x="8469749" y="3360047"/>
            <a:ext cx="440638" cy="1143012"/>
          </a:xfrm>
          <a:prstGeom prst="curvedRightArrow">
            <a:avLst/>
          </a:prstGeom>
          <a:solidFill>
            <a:schemeClr val="accent1"/>
          </a:solidFill>
          <a:ln w="25400"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6" name="TextBox 15">
            <a:extLst>
              <a:ext uri="{FF2B5EF4-FFF2-40B4-BE49-F238E27FC236}">
                <a16:creationId xmlns:a16="http://schemas.microsoft.com/office/drawing/2014/main" id="{6815C0D5-C73F-0947-893F-B582AD552A2E}"/>
              </a:ext>
            </a:extLst>
          </p:cNvPr>
          <p:cNvSpPr txBox="1"/>
          <p:nvPr/>
        </p:nvSpPr>
        <p:spPr>
          <a:xfrm>
            <a:off x="9045571" y="3793053"/>
            <a:ext cx="1801775" cy="276999"/>
          </a:xfrm>
          <a:prstGeom prst="rect">
            <a:avLst/>
          </a:prstGeom>
          <a:noFill/>
        </p:spPr>
        <p:txBody>
          <a:bodyPr wrap="none" lIns="0" tIns="0" rIns="0" bIns="0" rtlCol="0">
            <a:spAutoFit/>
          </a:bodyPr>
          <a:lstStyle/>
          <a:p>
            <a:pPr marL="285750" indent="-285750" fontAlgn="base">
              <a:spcBef>
                <a:spcPct val="50000"/>
              </a:spcBef>
              <a:spcAft>
                <a:spcPct val="0"/>
              </a:spcAft>
              <a:buClr>
                <a:srgbClr val="F0AB00"/>
              </a:buClr>
              <a:buSzPct val="80000"/>
              <a:buFont typeface="Wingdings" pitchFamily="2" charset="2"/>
              <a:buChar char="ü"/>
            </a:pPr>
            <a:r>
              <a:rPr lang="en-US" sz="1800" kern="0" dirty="0">
                <a:ea typeface="Arial Unicode MS" pitchFamily="34" charset="-128"/>
                <a:cs typeface="Arial Unicode MS" pitchFamily="34" charset="-128"/>
              </a:rPr>
              <a:t>Reproducibility</a:t>
            </a:r>
          </a:p>
        </p:txBody>
      </p:sp>
      <p:sp>
        <p:nvSpPr>
          <p:cNvPr id="18" name="TextBox 17">
            <a:extLst>
              <a:ext uri="{FF2B5EF4-FFF2-40B4-BE49-F238E27FC236}">
                <a16:creationId xmlns:a16="http://schemas.microsoft.com/office/drawing/2014/main" id="{36EA6619-C508-1944-9717-01579EDD75F6}"/>
              </a:ext>
            </a:extLst>
          </p:cNvPr>
          <p:cNvSpPr txBox="1"/>
          <p:nvPr/>
        </p:nvSpPr>
        <p:spPr>
          <a:xfrm>
            <a:off x="1654432" y="2190653"/>
            <a:ext cx="1370568" cy="492443"/>
          </a:xfrm>
          <a:prstGeom prst="rect">
            <a:avLst/>
          </a:prstGeom>
          <a:noFill/>
        </p:spPr>
        <p:txBody>
          <a:bodyPr wrap="none" lIns="0" tIns="0" rIns="0" bIns="0" rtlCol="0">
            <a:spAutoFit/>
          </a:bodyPr>
          <a:lstStyle/>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Robustness</a:t>
            </a:r>
          </a:p>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Speed</a:t>
            </a:r>
          </a:p>
        </p:txBody>
      </p:sp>
      <p:cxnSp>
        <p:nvCxnSpPr>
          <p:cNvPr id="19" name="Straight Arrow Connector 18">
            <a:extLst>
              <a:ext uri="{FF2B5EF4-FFF2-40B4-BE49-F238E27FC236}">
                <a16:creationId xmlns:a16="http://schemas.microsoft.com/office/drawing/2014/main" id="{1C8AE762-021A-0F48-A2EC-CA7C0A866972}"/>
              </a:ext>
            </a:extLst>
          </p:cNvPr>
          <p:cNvCxnSpPr>
            <a:cxnSpLocks/>
          </p:cNvCxnSpPr>
          <p:nvPr/>
        </p:nvCxnSpPr>
        <p:spPr>
          <a:xfrm flipH="1" flipV="1">
            <a:off x="3123210" y="2535011"/>
            <a:ext cx="409958" cy="148085"/>
          </a:xfrm>
          <a:prstGeom prst="straightConnector1">
            <a:avLst/>
          </a:prstGeom>
          <a:ln w="28575">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B0DEC13-6A88-D749-B736-7631CE1EA3A3}"/>
              </a:ext>
            </a:extLst>
          </p:cNvPr>
          <p:cNvSpPr txBox="1"/>
          <p:nvPr/>
        </p:nvSpPr>
        <p:spPr>
          <a:xfrm>
            <a:off x="7318117" y="5842136"/>
            <a:ext cx="1930016" cy="492443"/>
          </a:xfrm>
          <a:prstGeom prst="rect">
            <a:avLst/>
          </a:prstGeom>
          <a:noFill/>
        </p:spPr>
        <p:txBody>
          <a:bodyPr wrap="none" lIns="0" tIns="0" rIns="0" bIns="0" rtlCol="0">
            <a:spAutoFit/>
          </a:bodyPr>
          <a:lstStyle/>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Offline testing</a:t>
            </a:r>
          </a:p>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Online A/B testing</a:t>
            </a:r>
          </a:p>
        </p:txBody>
      </p:sp>
      <p:cxnSp>
        <p:nvCxnSpPr>
          <p:cNvPr id="22" name="Straight Arrow Connector 21">
            <a:extLst>
              <a:ext uri="{FF2B5EF4-FFF2-40B4-BE49-F238E27FC236}">
                <a16:creationId xmlns:a16="http://schemas.microsoft.com/office/drawing/2014/main" id="{0AC9C260-2237-524F-99F5-5FD7051371B8}"/>
              </a:ext>
            </a:extLst>
          </p:cNvPr>
          <p:cNvCxnSpPr>
            <a:cxnSpLocks/>
          </p:cNvCxnSpPr>
          <p:nvPr/>
        </p:nvCxnSpPr>
        <p:spPr>
          <a:xfrm>
            <a:off x="6733309" y="5697218"/>
            <a:ext cx="475013" cy="352296"/>
          </a:xfrm>
          <a:prstGeom prst="straightConnector1">
            <a:avLst/>
          </a:prstGeom>
          <a:ln w="28575">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6DF1E5D-12E4-C842-B82D-ED9B7C146F30}"/>
              </a:ext>
            </a:extLst>
          </p:cNvPr>
          <p:cNvCxnSpPr>
            <a:cxnSpLocks/>
          </p:cNvCxnSpPr>
          <p:nvPr/>
        </p:nvCxnSpPr>
        <p:spPr>
          <a:xfrm>
            <a:off x="7726517" y="5096276"/>
            <a:ext cx="0" cy="629332"/>
          </a:xfrm>
          <a:prstGeom prst="straightConnector1">
            <a:avLst/>
          </a:prstGeom>
          <a:ln w="28575">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3EFECEA-2DED-1E45-8615-F58443857B62}"/>
              </a:ext>
            </a:extLst>
          </p:cNvPr>
          <p:cNvSpPr txBox="1"/>
          <p:nvPr/>
        </p:nvSpPr>
        <p:spPr>
          <a:xfrm>
            <a:off x="1162794" y="4850055"/>
            <a:ext cx="2327560" cy="492443"/>
          </a:xfrm>
          <a:prstGeom prst="rect">
            <a:avLst/>
          </a:prstGeom>
          <a:noFill/>
        </p:spPr>
        <p:txBody>
          <a:bodyPr wrap="none" lIns="0" tIns="0" rIns="0" bIns="0" rtlCol="0">
            <a:spAutoFit/>
          </a:bodyPr>
          <a:lstStyle/>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Metrics reporting</a:t>
            </a:r>
          </a:p>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Compliance &amp; security</a:t>
            </a:r>
          </a:p>
        </p:txBody>
      </p:sp>
      <p:cxnSp>
        <p:nvCxnSpPr>
          <p:cNvPr id="31" name="Straight Arrow Connector 30">
            <a:extLst>
              <a:ext uri="{FF2B5EF4-FFF2-40B4-BE49-F238E27FC236}">
                <a16:creationId xmlns:a16="http://schemas.microsoft.com/office/drawing/2014/main" id="{9E834205-99C9-9E4B-B42B-DB2CA9073FFB}"/>
              </a:ext>
            </a:extLst>
          </p:cNvPr>
          <p:cNvCxnSpPr>
            <a:cxnSpLocks/>
          </p:cNvCxnSpPr>
          <p:nvPr/>
        </p:nvCxnSpPr>
        <p:spPr>
          <a:xfrm flipH="1">
            <a:off x="3380615" y="4714107"/>
            <a:ext cx="443360" cy="323469"/>
          </a:xfrm>
          <a:prstGeom prst="straightConnector1">
            <a:avLst/>
          </a:prstGeom>
          <a:ln w="28575">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A37F7E50-6B76-E542-9AAD-41EFA526A156}"/>
              </a:ext>
            </a:extLst>
          </p:cNvPr>
          <p:cNvSpPr txBox="1"/>
          <p:nvPr/>
        </p:nvSpPr>
        <p:spPr>
          <a:xfrm>
            <a:off x="4685528" y="5971830"/>
            <a:ext cx="1950855" cy="738664"/>
          </a:xfrm>
          <a:prstGeom prst="rect">
            <a:avLst/>
          </a:prstGeom>
          <a:noFill/>
        </p:spPr>
        <p:txBody>
          <a:bodyPr wrap="none" lIns="0" tIns="0" rIns="0" bIns="0" rtlCol="0">
            <a:spAutoFit/>
          </a:bodyPr>
          <a:lstStyle/>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Build microservice</a:t>
            </a:r>
          </a:p>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Create API</a:t>
            </a:r>
          </a:p>
          <a:p>
            <a:pPr indent="-285750" fontAlgn="base">
              <a:spcAft>
                <a:spcPct val="0"/>
              </a:spcAft>
              <a:buClr>
                <a:srgbClr val="F0AB00"/>
              </a:buClr>
              <a:buSzPct val="80000"/>
              <a:buFont typeface="Wingdings" pitchFamily="2" charset="2"/>
              <a:buChar char="ü"/>
            </a:pPr>
            <a:r>
              <a:rPr lang="en-US" sz="1600" kern="0" dirty="0">
                <a:ea typeface="Arial Unicode MS" pitchFamily="34" charset="-128"/>
                <a:cs typeface="Arial Unicode MS" pitchFamily="34" charset="-128"/>
              </a:rPr>
              <a:t>CI/CD</a:t>
            </a:r>
          </a:p>
        </p:txBody>
      </p:sp>
      <p:cxnSp>
        <p:nvCxnSpPr>
          <p:cNvPr id="39" name="Straight Arrow Connector 38">
            <a:extLst>
              <a:ext uri="{FF2B5EF4-FFF2-40B4-BE49-F238E27FC236}">
                <a16:creationId xmlns:a16="http://schemas.microsoft.com/office/drawing/2014/main" id="{33434571-D65E-B047-94DA-5999034E4F67}"/>
              </a:ext>
            </a:extLst>
          </p:cNvPr>
          <p:cNvCxnSpPr>
            <a:cxnSpLocks/>
          </p:cNvCxnSpPr>
          <p:nvPr/>
        </p:nvCxnSpPr>
        <p:spPr>
          <a:xfrm>
            <a:off x="5753618" y="5711225"/>
            <a:ext cx="0" cy="260605"/>
          </a:xfrm>
          <a:prstGeom prst="straightConnector1">
            <a:avLst/>
          </a:prstGeom>
          <a:ln w="28575">
            <a:headEnd type="none" w="med"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27494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32D7D11-A972-8546-B2EC-1925A51B574B}"/>
              </a:ext>
            </a:extLst>
          </p:cNvPr>
          <p:cNvPicPr>
            <a:picLocks noChangeAspect="1"/>
          </p:cNvPicPr>
          <p:nvPr/>
        </p:nvPicPr>
        <p:blipFill rotWithShape="1">
          <a:blip r:embed="rId2"/>
          <a:srcRect l="1112"/>
          <a:stretch/>
        </p:blipFill>
        <p:spPr>
          <a:xfrm>
            <a:off x="2550496" y="1131168"/>
            <a:ext cx="7094182" cy="2419722"/>
          </a:xfrm>
          <a:prstGeom prst="rect">
            <a:avLst/>
          </a:prstGeom>
        </p:spPr>
      </p:pic>
      <p:sp>
        <p:nvSpPr>
          <p:cNvPr id="3" name="Title 2">
            <a:extLst>
              <a:ext uri="{FF2B5EF4-FFF2-40B4-BE49-F238E27FC236}">
                <a16:creationId xmlns:a16="http://schemas.microsoft.com/office/drawing/2014/main" id="{2A4E27A1-2F20-B94A-9AA2-7127CD5807BE}"/>
              </a:ext>
            </a:extLst>
          </p:cNvPr>
          <p:cNvSpPr>
            <a:spLocks noGrp="1"/>
          </p:cNvSpPr>
          <p:nvPr>
            <p:ph type="title"/>
          </p:nvPr>
        </p:nvSpPr>
        <p:spPr/>
        <p:txBody>
          <a:bodyPr/>
          <a:lstStyle/>
          <a:p>
            <a:r>
              <a:rPr lang="en-US" dirty="0"/>
              <a:t>Data Pipeline – Goal</a:t>
            </a:r>
          </a:p>
        </p:txBody>
      </p:sp>
      <p:sp>
        <p:nvSpPr>
          <p:cNvPr id="5" name="TextBox 4">
            <a:extLst>
              <a:ext uri="{FF2B5EF4-FFF2-40B4-BE49-F238E27FC236}">
                <a16:creationId xmlns:a16="http://schemas.microsoft.com/office/drawing/2014/main" id="{66B815E9-B10A-F142-B8A9-57BDDDB4F4B4}"/>
              </a:ext>
            </a:extLst>
          </p:cNvPr>
          <p:cNvSpPr txBox="1"/>
          <p:nvPr/>
        </p:nvSpPr>
        <p:spPr>
          <a:xfrm>
            <a:off x="1571783" y="3429000"/>
            <a:ext cx="9709775" cy="276998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Extra requirements in industry setting:</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Centralized data storage to be shared by the whole team / collaboration teams</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Dataset needs to be updated periodically automatically</a:t>
            </a:r>
          </a:p>
          <a:p>
            <a:pPr marL="830138" lvl="1"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New data comes in</a:t>
            </a:r>
          </a:p>
          <a:p>
            <a:pPr marL="830138" lvl="1"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Deletion due to data privacy</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The automatic data pipeline needs to be robust and generates alerts if issues occur</a:t>
            </a:r>
          </a:p>
          <a:p>
            <a:pPr marL="285750" indent="-285750" fontAlgn="base">
              <a:spcBef>
                <a:spcPct val="50000"/>
              </a:spcBef>
              <a:spcAft>
                <a:spcPct val="0"/>
              </a:spcAft>
              <a:buClr>
                <a:srgbClr val="F0AB00"/>
              </a:buClr>
              <a:buSzPct val="80000"/>
              <a:buFont typeface="Arial" panose="020B0604020202020204" pitchFamily="34" charset="0"/>
              <a:buChar char="•"/>
            </a:pPr>
            <a:r>
              <a:rPr lang="en-US" sz="1800" kern="0" dirty="0">
                <a:ea typeface="Arial Unicode MS" pitchFamily="34" charset="-128"/>
                <a:cs typeface="Arial Unicode MS" pitchFamily="34" charset="-128"/>
              </a:rPr>
              <a:t>Cost concern</a:t>
            </a:r>
          </a:p>
        </p:txBody>
      </p:sp>
    </p:spTree>
    <p:extLst>
      <p:ext uri="{BB962C8B-B14F-4D97-AF65-F5344CB8AC3E}">
        <p14:creationId xmlns:p14="http://schemas.microsoft.com/office/powerpoint/2010/main" val="4169365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68B67A73-B1E2-4947-989E-85642B694A40}"/>
              </a:ext>
            </a:extLst>
          </p:cNvPr>
          <p:cNvGrpSpPr/>
          <p:nvPr/>
        </p:nvGrpSpPr>
        <p:grpSpPr>
          <a:xfrm>
            <a:off x="3242868" y="4599432"/>
            <a:ext cx="4338553" cy="2258568"/>
            <a:chOff x="3747233" y="3322220"/>
            <a:chExt cx="4700707" cy="2187931"/>
          </a:xfrm>
        </p:grpSpPr>
        <p:pic>
          <p:nvPicPr>
            <p:cNvPr id="4" name="Picture 3">
              <a:extLst>
                <a:ext uri="{FF2B5EF4-FFF2-40B4-BE49-F238E27FC236}">
                  <a16:creationId xmlns:a16="http://schemas.microsoft.com/office/drawing/2014/main" id="{7191AA42-BFB5-7B44-94FE-A24C6E002D6D}"/>
                </a:ext>
              </a:extLst>
            </p:cNvPr>
            <p:cNvPicPr>
              <a:picLocks noChangeAspect="1"/>
            </p:cNvPicPr>
            <p:nvPr/>
          </p:nvPicPr>
          <p:blipFill>
            <a:blip r:embed="rId3"/>
            <a:stretch>
              <a:fillRect/>
            </a:stretch>
          </p:blipFill>
          <p:spPr>
            <a:xfrm>
              <a:off x="3747233" y="3322220"/>
              <a:ext cx="4700707" cy="2187931"/>
            </a:xfrm>
            <a:prstGeom prst="rect">
              <a:avLst/>
            </a:prstGeom>
          </p:spPr>
        </p:pic>
        <p:sp>
          <p:nvSpPr>
            <p:cNvPr id="5" name="TextBox 4">
              <a:extLst>
                <a:ext uri="{FF2B5EF4-FFF2-40B4-BE49-F238E27FC236}">
                  <a16:creationId xmlns:a16="http://schemas.microsoft.com/office/drawing/2014/main" id="{79AF7EBC-4BEE-004A-A08F-AAB7910A0A42}"/>
                </a:ext>
              </a:extLst>
            </p:cNvPr>
            <p:cNvSpPr txBox="1"/>
            <p:nvPr/>
          </p:nvSpPr>
          <p:spPr>
            <a:xfrm>
              <a:off x="7754587" y="5402429"/>
              <a:ext cx="464871" cy="107722"/>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700" kern="0" dirty="0">
                  <a:ea typeface="Arial Unicode MS" pitchFamily="34" charset="-128"/>
                  <a:cs typeface="Arial Unicode MS" pitchFamily="34" charset="-128"/>
                </a:rPr>
                <a:t>From: AWS</a:t>
              </a:r>
            </a:p>
          </p:txBody>
        </p:sp>
      </p:grpSp>
      <p:sp>
        <p:nvSpPr>
          <p:cNvPr id="2" name="Text Placeholder 1">
            <a:extLst>
              <a:ext uri="{FF2B5EF4-FFF2-40B4-BE49-F238E27FC236}">
                <a16:creationId xmlns:a16="http://schemas.microsoft.com/office/drawing/2014/main" id="{CA9E8EA2-253B-C44C-8446-57B73739FEA0}"/>
              </a:ext>
            </a:extLst>
          </p:cNvPr>
          <p:cNvSpPr>
            <a:spLocks noGrp="1"/>
          </p:cNvSpPr>
          <p:nvPr>
            <p:ph type="body" sz="quarter" idx="10"/>
          </p:nvPr>
        </p:nvSpPr>
        <p:spPr>
          <a:xfrm>
            <a:off x="504000" y="1024628"/>
            <a:ext cx="11186477" cy="5053465"/>
          </a:xfrm>
        </p:spPr>
        <p:txBody>
          <a:bodyPr/>
          <a:lstStyle/>
          <a:p>
            <a:pPr marL="342900" indent="-342900">
              <a:buFont typeface="Arial" panose="020B0604020202020204" pitchFamily="34" charset="0"/>
              <a:buChar char="•"/>
            </a:pPr>
            <a:r>
              <a:rPr lang="en-US" dirty="0"/>
              <a:t>Option 1: for some specific problems, we can use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endParaRPr lang="en-US" sz="900" dirty="0"/>
          </a:p>
          <a:p>
            <a:pPr marL="342900" indent="-342900">
              <a:buFont typeface="Arial" panose="020B0604020202020204" pitchFamily="34" charset="0"/>
              <a:buChar char="•"/>
            </a:pPr>
            <a:r>
              <a:rPr lang="en-US" dirty="0"/>
              <a:t>Option 2: get data labeled</a:t>
            </a:r>
          </a:p>
          <a:p>
            <a:pPr marL="522864" lvl="1" indent="-342900">
              <a:buFont typeface="Arial" panose="020B0604020202020204" pitchFamily="34" charset="0"/>
              <a:buChar char="•"/>
            </a:pPr>
            <a:r>
              <a:rPr lang="en-US" dirty="0"/>
              <a:t>Many 3</a:t>
            </a:r>
            <a:r>
              <a:rPr lang="en-US" baseline="30000" dirty="0"/>
              <a:t>rd</a:t>
            </a:r>
            <a:r>
              <a:rPr lang="en-US" dirty="0"/>
              <a:t> party companies offer data labeling services, e.g. Mechanical Turk</a:t>
            </a:r>
          </a:p>
          <a:p>
            <a:pPr marL="522864" lvl="1" indent="-342900">
              <a:buFont typeface="Arial" panose="020B0604020202020204" pitchFamily="34" charset="0"/>
              <a:buChar char="•"/>
            </a:pPr>
            <a:r>
              <a:rPr lang="en-US" dirty="0"/>
              <a:t>Active learning is more efficient</a:t>
            </a:r>
          </a:p>
          <a:p>
            <a:pPr lvl="1" indent="0">
              <a:buNone/>
            </a:pPr>
            <a:endParaRPr lang="en-US" dirty="0"/>
          </a:p>
        </p:txBody>
      </p:sp>
      <p:sp>
        <p:nvSpPr>
          <p:cNvPr id="3" name="Title 2">
            <a:extLst>
              <a:ext uri="{FF2B5EF4-FFF2-40B4-BE49-F238E27FC236}">
                <a16:creationId xmlns:a16="http://schemas.microsoft.com/office/drawing/2014/main" id="{2A4E27A1-2F20-B94A-9AA2-7127CD5807BE}"/>
              </a:ext>
            </a:extLst>
          </p:cNvPr>
          <p:cNvSpPr>
            <a:spLocks noGrp="1"/>
          </p:cNvSpPr>
          <p:nvPr>
            <p:ph type="title"/>
          </p:nvPr>
        </p:nvSpPr>
        <p:spPr/>
        <p:txBody>
          <a:bodyPr/>
          <a:lstStyle/>
          <a:p>
            <a:r>
              <a:rPr lang="en-US" dirty="0"/>
              <a:t>What if we miss ground truth (for supervised learning)?</a:t>
            </a:r>
          </a:p>
        </p:txBody>
      </p:sp>
      <p:pic>
        <p:nvPicPr>
          <p:cNvPr id="8" name="Picture 7">
            <a:extLst>
              <a:ext uri="{FF2B5EF4-FFF2-40B4-BE49-F238E27FC236}">
                <a16:creationId xmlns:a16="http://schemas.microsoft.com/office/drawing/2014/main" id="{06BB6584-D8A4-274A-A22B-8E4119F90EE0}"/>
              </a:ext>
            </a:extLst>
          </p:cNvPr>
          <p:cNvPicPr>
            <a:picLocks noChangeAspect="1"/>
          </p:cNvPicPr>
          <p:nvPr/>
        </p:nvPicPr>
        <p:blipFill>
          <a:blip r:embed="rId4"/>
          <a:stretch>
            <a:fillRect/>
          </a:stretch>
        </p:blipFill>
        <p:spPr>
          <a:xfrm>
            <a:off x="2100215" y="2091224"/>
            <a:ext cx="3415104" cy="1607292"/>
          </a:xfrm>
          <a:prstGeom prst="rect">
            <a:avLst/>
          </a:prstGeom>
        </p:spPr>
      </p:pic>
      <p:pic>
        <p:nvPicPr>
          <p:cNvPr id="9" name="Picture 8">
            <a:extLst>
              <a:ext uri="{FF2B5EF4-FFF2-40B4-BE49-F238E27FC236}">
                <a16:creationId xmlns:a16="http://schemas.microsoft.com/office/drawing/2014/main" id="{F7E0D0D1-1328-7D4F-85B9-881651FDFE82}"/>
              </a:ext>
            </a:extLst>
          </p:cNvPr>
          <p:cNvPicPr>
            <a:picLocks noChangeAspect="1"/>
          </p:cNvPicPr>
          <p:nvPr/>
        </p:nvPicPr>
        <p:blipFill>
          <a:blip r:embed="rId5"/>
          <a:stretch>
            <a:fillRect/>
          </a:stretch>
        </p:blipFill>
        <p:spPr>
          <a:xfrm>
            <a:off x="6983100" y="2130921"/>
            <a:ext cx="2772580" cy="1861099"/>
          </a:xfrm>
          <a:prstGeom prst="rect">
            <a:avLst/>
          </a:prstGeom>
        </p:spPr>
      </p:pic>
      <p:sp>
        <p:nvSpPr>
          <p:cNvPr id="10" name="TextBox 9">
            <a:extLst>
              <a:ext uri="{FF2B5EF4-FFF2-40B4-BE49-F238E27FC236}">
                <a16:creationId xmlns:a16="http://schemas.microsoft.com/office/drawing/2014/main" id="{BC3FDE94-BE05-644E-84BC-06150A7930EF}"/>
              </a:ext>
            </a:extLst>
          </p:cNvPr>
          <p:cNvSpPr txBox="1"/>
          <p:nvPr/>
        </p:nvSpPr>
        <p:spPr>
          <a:xfrm>
            <a:off x="2621545" y="1445242"/>
            <a:ext cx="2372444" cy="553998"/>
          </a:xfrm>
          <a:prstGeom prst="rect">
            <a:avLst/>
          </a:prstGeom>
          <a:noFill/>
        </p:spPr>
        <p:txBody>
          <a:bodyPr wrap="none" lIns="0" tIns="0" rIns="0" bIns="0" rtlCol="0">
            <a:spAutoFit/>
          </a:bodyPr>
          <a:lstStyle/>
          <a:p>
            <a:pPr algn="ctr" fontAlgn="base">
              <a:spcAft>
                <a:spcPct val="0"/>
              </a:spcAft>
              <a:buClr>
                <a:srgbClr val="F0AB00"/>
              </a:buClr>
              <a:buSzPct val="80000"/>
            </a:pPr>
            <a:r>
              <a:rPr lang="en-US" sz="1800" kern="0" dirty="0">
                <a:ea typeface="Arial Unicode MS" pitchFamily="34" charset="-128"/>
                <a:cs typeface="Arial Unicode MS" pitchFamily="34" charset="-128"/>
              </a:rPr>
              <a:t>Unsupervised Learning</a:t>
            </a:r>
          </a:p>
          <a:p>
            <a:pPr algn="ctr" fontAlgn="base">
              <a:spcAft>
                <a:spcPct val="0"/>
              </a:spcAft>
              <a:buClr>
                <a:srgbClr val="F0AB00"/>
              </a:buClr>
              <a:buSzPct val="80000"/>
            </a:pPr>
            <a:r>
              <a:rPr lang="en-US" sz="1800" kern="0" dirty="0">
                <a:ea typeface="Arial Unicode MS" pitchFamily="34" charset="-128"/>
                <a:cs typeface="Arial Unicode MS" pitchFamily="34" charset="-128"/>
              </a:rPr>
              <a:t>e.g. clustering</a:t>
            </a:r>
          </a:p>
        </p:txBody>
      </p:sp>
      <p:sp>
        <p:nvSpPr>
          <p:cNvPr id="11" name="TextBox 10">
            <a:extLst>
              <a:ext uri="{FF2B5EF4-FFF2-40B4-BE49-F238E27FC236}">
                <a16:creationId xmlns:a16="http://schemas.microsoft.com/office/drawing/2014/main" id="{0FE6B143-DAC1-ED4A-82B5-B79586B28308}"/>
              </a:ext>
            </a:extLst>
          </p:cNvPr>
          <p:cNvSpPr txBox="1"/>
          <p:nvPr/>
        </p:nvSpPr>
        <p:spPr>
          <a:xfrm>
            <a:off x="6958748" y="1445242"/>
            <a:ext cx="2821285" cy="553998"/>
          </a:xfrm>
          <a:prstGeom prst="rect">
            <a:avLst/>
          </a:prstGeom>
          <a:noFill/>
        </p:spPr>
        <p:txBody>
          <a:bodyPr wrap="none" lIns="0" tIns="0" rIns="0" bIns="0" rtlCol="0">
            <a:spAutoFit/>
          </a:bodyPr>
          <a:lstStyle/>
          <a:p>
            <a:pPr algn="ctr" fontAlgn="base">
              <a:spcAft>
                <a:spcPct val="0"/>
              </a:spcAft>
              <a:buClr>
                <a:srgbClr val="F0AB00"/>
              </a:buClr>
              <a:buSzPct val="80000"/>
            </a:pPr>
            <a:r>
              <a:rPr lang="en-US" sz="1800" kern="0" dirty="0">
                <a:ea typeface="Arial Unicode MS" pitchFamily="34" charset="-128"/>
                <a:cs typeface="Arial Unicode MS" pitchFamily="34" charset="-128"/>
              </a:rPr>
              <a:t>Reinforcement Learning</a:t>
            </a:r>
          </a:p>
          <a:p>
            <a:pPr algn="ctr" fontAlgn="base">
              <a:spcAft>
                <a:spcPct val="0"/>
              </a:spcAft>
              <a:buClr>
                <a:srgbClr val="F0AB00"/>
              </a:buClr>
              <a:buSzPct val="80000"/>
            </a:pPr>
            <a:r>
              <a:rPr lang="en-US" sz="1800" kern="0" dirty="0">
                <a:ea typeface="Arial Unicode MS" pitchFamily="34" charset="-128"/>
                <a:cs typeface="Arial Unicode MS" pitchFamily="34" charset="-128"/>
              </a:rPr>
              <a:t>e.g. chess, robot navigation</a:t>
            </a:r>
          </a:p>
        </p:txBody>
      </p:sp>
      <p:cxnSp>
        <p:nvCxnSpPr>
          <p:cNvPr id="12" name="Straight Connector 11">
            <a:extLst>
              <a:ext uri="{FF2B5EF4-FFF2-40B4-BE49-F238E27FC236}">
                <a16:creationId xmlns:a16="http://schemas.microsoft.com/office/drawing/2014/main" id="{DC84B16B-47D4-BF47-97F1-FBA5032DEEE7}"/>
              </a:ext>
            </a:extLst>
          </p:cNvPr>
          <p:cNvCxnSpPr>
            <a:cxnSpLocks/>
          </p:cNvCxnSpPr>
          <p:nvPr/>
        </p:nvCxnSpPr>
        <p:spPr>
          <a:xfrm>
            <a:off x="6248399" y="1445242"/>
            <a:ext cx="0" cy="2253274"/>
          </a:xfrm>
          <a:prstGeom prst="line">
            <a:avLst/>
          </a:prstGeom>
          <a:ln w="25400">
            <a:solidFill>
              <a:schemeClr val="bg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5954599"/>
      </p:ext>
    </p:extLst>
  </p:cSld>
  <p:clrMapOvr>
    <a:masterClrMapping/>
  </p:clrMapOvr>
</p:sld>
</file>

<file path=ppt/theme/theme1.xml><?xml version="1.0" encoding="utf-8"?>
<a:theme xmlns:a="http://schemas.openxmlformats.org/drawingml/2006/main" name="SAP 2019 16x9 white">
  <a:themeElements>
    <a:clrScheme name="SAP_colors_2018">
      <a:dk1>
        <a:srgbClr val="000000"/>
      </a:dk1>
      <a:lt1>
        <a:srgbClr val="FFFFFF"/>
      </a:lt1>
      <a:dk2>
        <a:srgbClr val="999999"/>
      </a:dk2>
      <a:lt2>
        <a:srgbClr val="CCCCCC"/>
      </a:lt2>
      <a:accent1>
        <a:srgbClr val="F0AB00"/>
      </a:accent1>
      <a:accent2>
        <a:srgbClr val="666666"/>
      </a:accent2>
      <a:accent3>
        <a:srgbClr val="008FD3"/>
      </a:accent3>
      <a:accent4>
        <a:srgbClr val="4FB81C"/>
      </a:accent4>
      <a:accent5>
        <a:srgbClr val="E35500"/>
      </a:accent5>
      <a:accent6>
        <a:srgbClr val="760A85"/>
      </a:accent6>
      <a:hlink>
        <a:srgbClr val="008FD3"/>
      </a:hlink>
      <a:folHlink>
        <a:srgbClr val="008FD3"/>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Presentation1" id="{0F0DE4AE-4B25-4696-9992-64270CB37F61}" vid="{CFBF233B-4965-47F7-9E55-FF6B22350CE1}"/>
    </a:ext>
  </a:extLst>
</a:theme>
</file>

<file path=ppt/theme/theme2.xml><?xml version="1.0" encoding="utf-8"?>
<a:theme xmlns:a="http://schemas.openxmlformats.org/drawingml/2006/main" name="SAP 2019 16x9 blue">
  <a:themeElements>
    <a:clrScheme name="SAP_Colors2018 - blue">
      <a:dk1>
        <a:srgbClr val="00195A"/>
      </a:dk1>
      <a:lt1>
        <a:srgbClr val="FFFFFF"/>
      </a:lt1>
      <a:dk2>
        <a:srgbClr val="CCCCCC"/>
      </a:dk2>
      <a:lt2>
        <a:srgbClr val="999999"/>
      </a:lt2>
      <a:accent1>
        <a:srgbClr val="F0AB00"/>
      </a:accent1>
      <a:accent2>
        <a:srgbClr val="666666"/>
      </a:accent2>
      <a:accent3>
        <a:srgbClr val="0076CB"/>
      </a:accent3>
      <a:accent4>
        <a:srgbClr val="4FB81C"/>
      </a:accent4>
      <a:accent5>
        <a:srgbClr val="E35500"/>
      </a:accent5>
      <a:accent6>
        <a:srgbClr val="760A85"/>
      </a:accent6>
      <a:hlink>
        <a:srgbClr val="0076CB"/>
      </a:hlink>
      <a:folHlink>
        <a:srgbClr val="0076CB"/>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rot="0" spcFirstLastPara="0" vertOverflow="overflow" horzOverflow="overflow" vert="horz" wrap="square" lIns="90000" tIns="72000" rIns="90000" bIns="72000" numCol="1" spcCol="0" rtlCol="0" fromWordArt="0" anchor="ctr" anchorCtr="0" forceAA="0" compatLnSpc="1">
        <a:prstTxWarp prst="textNoShape">
          <a:avLst/>
        </a:prstTxWarp>
        <a:noAutofit/>
      </a:bodyP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Presentation1" id="{0F0DE4AE-4B25-4696-9992-64270CB37F61}" vid="{6003A77E-DEA4-4308-9E42-7BC45C17D642}"/>
    </a:ext>
  </a:extLst>
</a:theme>
</file>

<file path=ppt/theme/theme3.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SAP 2019 16x9 white</Template>
  <TotalTime>1407</TotalTime>
  <Words>1063</Words>
  <Application>Microsoft Macintosh PowerPoint</Application>
  <PresentationFormat>Custom</PresentationFormat>
  <Paragraphs>207</Paragraphs>
  <Slides>25</Slides>
  <Notes>9</Notes>
  <HiddenSlides>2</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25</vt:i4>
      </vt:variant>
    </vt:vector>
  </HeadingPairs>
  <TitlesOfParts>
    <vt:vector size="32" baseType="lpstr">
      <vt:lpstr>Arial</vt:lpstr>
      <vt:lpstr>Courier New</vt:lpstr>
      <vt:lpstr>Symbol</vt:lpstr>
      <vt:lpstr>wingdings</vt:lpstr>
      <vt:lpstr>wingdings</vt:lpstr>
      <vt:lpstr>SAP 2019 16x9 white</vt:lpstr>
      <vt:lpstr>SAP 2019 16x9 blue</vt:lpstr>
      <vt:lpstr>Session 2 of ML workshop ML Lifecycle and Solutions at Concur DS</vt:lpstr>
      <vt:lpstr>Agenda</vt:lpstr>
      <vt:lpstr>Presentation:  ML Lifecycle &amp; Solutions at SAP Concur</vt:lpstr>
      <vt:lpstr>Our Team</vt:lpstr>
      <vt:lpstr>Machine Learning used at SAP Concur</vt:lpstr>
      <vt:lpstr>Our Team’s ML Footprint</vt:lpstr>
      <vt:lpstr>ML Lifecycle</vt:lpstr>
      <vt:lpstr>Data Pipeline – Goal</vt:lpstr>
      <vt:lpstr>What if we miss ground truth (for supervised learning)?</vt:lpstr>
      <vt:lpstr>Machine Learning Model Development</vt:lpstr>
      <vt:lpstr>How to deal with images?</vt:lpstr>
      <vt:lpstr>How to deal with texts?</vt:lpstr>
      <vt:lpstr>How can we know if the model is good enough?</vt:lpstr>
      <vt:lpstr>Model Evaluation: Offline &amp; Online Testing</vt:lpstr>
      <vt:lpstr>Model Training Automation – why?</vt:lpstr>
      <vt:lpstr>How to deploy a ML model as an API</vt:lpstr>
      <vt:lpstr>Don’t fret!</vt:lpstr>
      <vt:lpstr>Hands-on: Set up for workshop D2-4</vt:lpstr>
      <vt:lpstr>Set-up Checklist</vt:lpstr>
      <vt:lpstr>Create an AWS Account</vt:lpstr>
      <vt:lpstr>AWS Set Up</vt:lpstr>
      <vt:lpstr>Set up Local Computer</vt:lpstr>
      <vt:lpstr>See you tomorrow!</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2 of ML workshop ML Lifecycle and Solutions at Concur DS</dc:title>
  <dc:creator>Liu, Mengyuan</dc:creator>
  <cp:keywords>2019/16:9/white</cp:keywords>
  <cp:lastModifiedBy>Liu, Mengyuan</cp:lastModifiedBy>
  <cp:revision>5</cp:revision>
  <dcterms:created xsi:type="dcterms:W3CDTF">2022-04-03T19:40:33Z</dcterms:created>
  <dcterms:modified xsi:type="dcterms:W3CDTF">2022-04-04T19:08:06Z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1101452479</vt:i4>
  </property>
  <property fmtid="{D5CDD505-2E9C-101B-9397-08002B2CF9AE}" pid="3" name="_NewReviewCycle">
    <vt:lpwstr/>
  </property>
  <property fmtid="{D5CDD505-2E9C-101B-9397-08002B2CF9AE}" pid="4" name="_EmailSubject">
    <vt:lpwstr>SAP - PPT Exploration (Updated)</vt:lpwstr>
  </property>
  <property fmtid="{D5CDD505-2E9C-101B-9397-08002B2CF9AE}" pid="5" name="_AuthorEmail">
    <vt:lpwstr>heidi.bitz@sap.com</vt:lpwstr>
  </property>
  <property fmtid="{D5CDD505-2E9C-101B-9397-08002B2CF9AE}" pid="6" name="_AuthorEmailDisplayName">
    <vt:lpwstr>Bitz, Heidi</vt:lpwstr>
  </property>
  <property fmtid="{D5CDD505-2E9C-101B-9397-08002B2CF9AE}" pid="7" name="_PreviousAdHocReviewCycleID">
    <vt:i4>1357826825</vt:i4>
  </property>
</Properties>
</file>

<file path=docProps/thumbnail.jpeg>
</file>